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9.xml" ContentType="application/vnd.openxmlformats-officedocument.presentationml.notesSlide+xml"/>
  <Override PartName="/ppt/tags/tag64.xml" ContentType="application/vnd.openxmlformats-officedocument.presentationml.tags+xml"/>
  <Override PartName="/ppt/notesSlides/notesSlide20.xml" ContentType="application/vnd.openxmlformats-officedocument.presentationml.notesSlide+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8.xml" ContentType="application/vnd.openxmlformats-officedocument.presentationml.notesSlide+xml"/>
  <Override PartName="/ppt/tags/tag152.xml" ContentType="application/vnd.openxmlformats-officedocument.presentationml.tags+xml"/>
  <Override PartName="/ppt/notesSlides/notesSlide2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256" r:id="rId2"/>
    <p:sldId id="359" r:id="rId3"/>
    <p:sldId id="361" r:id="rId4"/>
    <p:sldId id="362" r:id="rId5"/>
    <p:sldId id="442" r:id="rId6"/>
    <p:sldId id="441" r:id="rId7"/>
    <p:sldId id="378" r:id="rId8"/>
    <p:sldId id="379" r:id="rId9"/>
    <p:sldId id="381" r:id="rId10"/>
    <p:sldId id="380" r:id="rId11"/>
    <p:sldId id="258" r:id="rId12"/>
    <p:sldId id="346" r:id="rId13"/>
    <p:sldId id="311" r:id="rId14"/>
    <p:sldId id="306" r:id="rId15"/>
    <p:sldId id="376" r:id="rId16"/>
    <p:sldId id="307" r:id="rId17"/>
    <p:sldId id="308" r:id="rId18"/>
    <p:sldId id="309" r:id="rId19"/>
    <p:sldId id="367" r:id="rId20"/>
    <p:sldId id="319" r:id="rId21"/>
    <p:sldId id="366" r:id="rId22"/>
    <p:sldId id="348" r:id="rId23"/>
    <p:sldId id="545" r:id="rId24"/>
    <p:sldId id="369" r:id="rId25"/>
    <p:sldId id="316" r:id="rId26"/>
    <p:sldId id="317" r:id="rId27"/>
    <p:sldId id="349" r:id="rId28"/>
    <p:sldId id="355" r:id="rId29"/>
    <p:sldId id="350" r:id="rId30"/>
    <p:sldId id="382" r:id="rId31"/>
    <p:sldId id="351" r:id="rId32"/>
    <p:sldId id="352" r:id="rId33"/>
    <p:sldId id="505" r:id="rId34"/>
    <p:sldId id="506" r:id="rId35"/>
    <p:sldId id="507" r:id="rId36"/>
    <p:sldId id="544" r:id="rId37"/>
    <p:sldId id="509" r:id="rId38"/>
    <p:sldId id="510" r:id="rId39"/>
    <p:sldId id="546" r:id="rId40"/>
    <p:sldId id="547" r:id="rId41"/>
    <p:sldId id="512" r:id="rId42"/>
    <p:sldId id="514" r:id="rId43"/>
    <p:sldId id="515" r:id="rId44"/>
    <p:sldId id="516" r:id="rId45"/>
    <p:sldId id="517" r:id="rId46"/>
    <p:sldId id="519" r:id="rId47"/>
    <p:sldId id="520" r:id="rId48"/>
    <p:sldId id="521" r:id="rId49"/>
    <p:sldId id="522" r:id="rId50"/>
    <p:sldId id="523" r:id="rId51"/>
    <p:sldId id="524" r:id="rId52"/>
    <p:sldId id="526" r:id="rId53"/>
    <p:sldId id="530" r:id="rId54"/>
    <p:sldId id="532" r:id="rId55"/>
    <p:sldId id="534" r:id="rId56"/>
    <p:sldId id="535" r:id="rId57"/>
    <p:sldId id="536" r:id="rId58"/>
    <p:sldId id="537" r:id="rId59"/>
    <p:sldId id="543" r:id="rId60"/>
  </p:sldIdLst>
  <p:sldSz cx="12192000" cy="6858000"/>
  <p:notesSz cx="9144000" cy="6858000"/>
  <p:custDataLst>
    <p:tags r:id="rId63"/>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6600"/>
    <a:srgbClr val="0033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719" autoAdjust="0"/>
  </p:normalViewPr>
  <p:slideViewPr>
    <p:cSldViewPr snapToGrid="0" showGuides="1">
      <p:cViewPr varScale="1">
        <p:scale>
          <a:sx n="88" d="100"/>
          <a:sy n="88" d="100"/>
        </p:scale>
        <p:origin x="900" y="60"/>
      </p:cViewPr>
      <p:guideLst>
        <p:guide orient="horz" pos="1056"/>
        <p:guide pos="3840"/>
      </p:guideLst>
    </p:cSldViewPr>
  </p:slideViewPr>
  <p:notesTextViewPr>
    <p:cViewPr>
      <p:scale>
        <a:sx n="100" d="100"/>
        <a:sy n="100" d="100"/>
      </p:scale>
      <p:origin x="0" y="0"/>
    </p:cViewPr>
  </p:notesTextViewPr>
  <p:sorterViewPr>
    <p:cViewPr>
      <p:scale>
        <a:sx n="100" d="100"/>
        <a:sy n="100" d="100"/>
      </p:scale>
      <p:origin x="0" y="67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3962400"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156675" name="Rectangle 3"/>
          <p:cNvSpPr>
            <a:spLocks noGrp="1" noChangeArrowheads="1"/>
          </p:cNvSpPr>
          <p:nvPr>
            <p:ph type="dt" sz="quarter" idx="1"/>
          </p:nvPr>
        </p:nvSpPr>
        <p:spPr bwMode="auto">
          <a:xfrm>
            <a:off x="5180013" y="0"/>
            <a:ext cx="3962400"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endParaRPr lang="en-US" altLang="zh-CN"/>
          </a:p>
        </p:txBody>
      </p:sp>
      <p:sp>
        <p:nvSpPr>
          <p:cNvPr id="156676" name="Rectangle 4"/>
          <p:cNvSpPr>
            <a:spLocks noGrp="1" noChangeArrowheads="1"/>
          </p:cNvSpPr>
          <p:nvPr>
            <p:ph type="ftr" sz="quarter" idx="2"/>
          </p:nvPr>
        </p:nvSpPr>
        <p:spPr bwMode="auto">
          <a:xfrm>
            <a:off x="0" y="6513513"/>
            <a:ext cx="3962400"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156677" name="Rectangle 5"/>
          <p:cNvSpPr>
            <a:spLocks noGrp="1" noChangeArrowheads="1"/>
          </p:cNvSpPr>
          <p:nvPr>
            <p:ph type="sldNum" sz="quarter" idx="3"/>
          </p:nvPr>
        </p:nvSpPr>
        <p:spPr bwMode="auto">
          <a:xfrm>
            <a:off x="5180013" y="6513513"/>
            <a:ext cx="3962400" cy="3429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F920F607-B973-4874-B050-7FF90DB1A257}" type="slidenum">
              <a:rPr lang="zh-CN" altLang="en-US"/>
              <a:t>‹#›</a:t>
            </a:fld>
            <a:endParaRPr lang="zh-CN" altLang="en-US"/>
          </a:p>
        </p:txBody>
      </p:sp>
    </p:spTree>
    <p:extLst>
      <p:ext uri="{BB962C8B-B14F-4D97-AF65-F5344CB8AC3E}">
        <p14:creationId xmlns:p14="http://schemas.microsoft.com/office/powerpoint/2010/main" val="3499602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5180013" y="0"/>
            <a:ext cx="3962400"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endParaRPr lang="en-US" altLang="zh-CN"/>
          </a:p>
        </p:txBody>
      </p:sp>
      <p:sp>
        <p:nvSpPr>
          <p:cNvPr id="4100" name="Rectangle 4"/>
          <p:cNvSpPr>
            <a:spLocks noGrp="1" noRot="1" noChangeAspect="1" noChangeArrowheads="1" noTextEdit="1"/>
          </p:cNvSpPr>
          <p:nvPr>
            <p:ph type="sldImg" idx="4294967295"/>
          </p:nvPr>
        </p:nvSpPr>
        <p:spPr bwMode="auto">
          <a:xfrm>
            <a:off x="2286000" y="514350"/>
            <a:ext cx="4572000" cy="25717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3257550"/>
            <a:ext cx="7315200" cy="30861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8" name="Rectangle 6"/>
          <p:cNvSpPr>
            <a:spLocks noGrp="1" noChangeArrowheads="1"/>
          </p:cNvSpPr>
          <p:nvPr>
            <p:ph type="ftr" sz="quarter" idx="4"/>
          </p:nvPr>
        </p:nvSpPr>
        <p:spPr bwMode="auto">
          <a:xfrm>
            <a:off x="0" y="6513513"/>
            <a:ext cx="3962400"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5180013" y="6513513"/>
            <a:ext cx="3962400" cy="3429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9CB9E5F8-FFBA-4218-A98D-A85A26395FFB}" type="slidenum">
              <a:rPr lang="zh-CN" altLang="en-US"/>
              <a:t>‹#›</a:t>
            </a:fld>
            <a:endParaRPr lang="zh-CN" altLang="en-US"/>
          </a:p>
        </p:txBody>
      </p:sp>
    </p:spTree>
    <p:extLst>
      <p:ext uri="{BB962C8B-B14F-4D97-AF65-F5344CB8AC3E}">
        <p14:creationId xmlns:p14="http://schemas.microsoft.com/office/powerpoint/2010/main" val="20173099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441A75E-B2E4-4BD3-A97C-BB15E8CD4864}" type="slidenum">
              <a:rPr lang="zh-CN" altLang="en-US" sz="1800" smtClean="0"/>
              <a:t>1</a:t>
            </a:fld>
            <a:endParaRPr lang="zh-CN" altLang="en-US" sz="1800"/>
          </a:p>
        </p:txBody>
      </p:sp>
      <p:sp>
        <p:nvSpPr>
          <p:cNvPr id="6146" name="Rectangle 2"/>
          <p:cNvSpPr>
            <a:spLocks noGrp="1" noRot="1" noChangeAspect="1" noChangeArrowheads="1" noTextEdit="1"/>
          </p:cNvSpPr>
          <p:nvPr>
            <p:ph type="sldImg" idx="4294967295"/>
          </p:nvPr>
        </p:nvSpPr>
        <p:spPr>
          <a:xfrm>
            <a:off x="2286000" y="514350"/>
            <a:ext cx="4572000" cy="2571750"/>
          </a:xfrm>
        </p:spPr>
      </p:sp>
      <p:sp>
        <p:nvSpPr>
          <p:cNvPr id="6147"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451412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EE658A6-9528-432F-8EAF-4989B1C30F05}" type="slidenum">
              <a:rPr lang="zh-CN" altLang="en-US" sz="1800" smtClean="0"/>
              <a:t>11</a:t>
            </a:fld>
            <a:endParaRPr lang="zh-CN" altLang="en-US" sz="1800"/>
          </a:p>
        </p:txBody>
      </p:sp>
      <p:sp>
        <p:nvSpPr>
          <p:cNvPr id="25602" name="Rectangle 2"/>
          <p:cNvSpPr>
            <a:spLocks noGrp="1" noRot="1" noChangeAspect="1" noChangeArrowheads="1" noTextEdit="1"/>
          </p:cNvSpPr>
          <p:nvPr>
            <p:ph type="sldImg" idx="4294967295"/>
          </p:nvPr>
        </p:nvSpPr>
        <p:spPr>
          <a:xfrm>
            <a:off x="2286000" y="514350"/>
            <a:ext cx="4572000" cy="2571750"/>
          </a:xfrm>
        </p:spPr>
      </p:sp>
      <p:sp>
        <p:nvSpPr>
          <p:cNvPr id="25603" name="Rectangle 3"/>
          <p:cNvSpPr>
            <a:spLocks noGrp="1" noChangeArrowheads="1"/>
          </p:cNvSpPr>
          <p:nvPr>
            <p:ph type="body" idx="4294967295"/>
          </p:nvPr>
        </p:nvSpPr>
        <p:spPr/>
        <p:txBody>
          <a:bodyPr/>
          <a:lstStyle/>
          <a:p>
            <a:pPr eaLnBrk="1" hangingPunct="1"/>
            <a:endParaRPr lang="zh-CN" altLang="en-IE" dirty="0"/>
          </a:p>
        </p:txBody>
      </p:sp>
    </p:spTree>
    <p:extLst>
      <p:ext uri="{BB962C8B-B14F-4D97-AF65-F5344CB8AC3E}">
        <p14:creationId xmlns:p14="http://schemas.microsoft.com/office/powerpoint/2010/main" val="150826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06BEAA8-87FB-4E4C-96B6-1F4B7D064F48}" type="slidenum">
              <a:rPr lang="zh-CN" altLang="en-US" sz="1800" smtClean="0"/>
              <a:t>12</a:t>
            </a:fld>
            <a:endParaRPr lang="zh-CN" altLang="en-US" sz="1800"/>
          </a:p>
        </p:txBody>
      </p:sp>
      <p:sp>
        <p:nvSpPr>
          <p:cNvPr id="27650" name="Rectangle 2"/>
          <p:cNvSpPr>
            <a:spLocks noGrp="1" noRot="1" noChangeAspect="1" noChangeArrowheads="1" noTextEdit="1"/>
          </p:cNvSpPr>
          <p:nvPr>
            <p:ph type="sldImg" idx="4294967295"/>
          </p:nvPr>
        </p:nvSpPr>
        <p:spPr>
          <a:xfrm>
            <a:off x="2286000" y="514350"/>
            <a:ext cx="4572000" cy="2571750"/>
          </a:xfrm>
        </p:spPr>
      </p:sp>
      <p:sp>
        <p:nvSpPr>
          <p:cNvPr id="27651" name="Rectangle 3"/>
          <p:cNvSpPr>
            <a:spLocks noGrp="1" noChangeArrowheads="1"/>
          </p:cNvSpPr>
          <p:nvPr>
            <p:ph type="body" idx="4294967295"/>
          </p:nvPr>
        </p:nvSpPr>
        <p:spPr/>
        <p:txBody>
          <a:bodyPr/>
          <a:lstStyle/>
          <a:p>
            <a:pPr lvl="0" eaLnBrk="1" hangingPunct="1"/>
            <a:r>
              <a:rPr lang="zh-CN" altLang="en-US" dirty="0">
                <a:ea typeface="宋体" panose="02010600030101010101" pitchFamily="2" charset="-122"/>
                <a:sym typeface="+mn-ea"/>
              </a:rPr>
              <a:t>形态学去噪</a:t>
            </a:r>
            <a:endParaRPr lang="en-GB" altLang="zh-CN" dirty="0"/>
          </a:p>
        </p:txBody>
      </p:sp>
    </p:spTree>
    <p:extLst>
      <p:ext uri="{BB962C8B-B14F-4D97-AF65-F5344CB8AC3E}">
        <p14:creationId xmlns:p14="http://schemas.microsoft.com/office/powerpoint/2010/main" val="374087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9F96E50-3B02-44E9-9BB5-E2CA7399A895}" type="slidenum">
              <a:rPr lang="zh-CN" altLang="en-US" sz="1800" smtClean="0"/>
              <a:t>13</a:t>
            </a:fld>
            <a:endParaRPr lang="zh-CN" altLang="en-US" sz="1800"/>
          </a:p>
        </p:txBody>
      </p:sp>
      <p:sp>
        <p:nvSpPr>
          <p:cNvPr id="29698" name="Rectangle 2"/>
          <p:cNvSpPr>
            <a:spLocks noGrp="1" noRot="1" noChangeAspect="1" noChangeArrowheads="1" noTextEdit="1"/>
          </p:cNvSpPr>
          <p:nvPr>
            <p:ph type="sldImg" idx="4294967295"/>
          </p:nvPr>
        </p:nvSpPr>
        <p:spPr>
          <a:xfrm>
            <a:off x="2286000" y="514350"/>
            <a:ext cx="4572000" cy="2571750"/>
          </a:xfrm>
        </p:spPr>
      </p:sp>
      <p:sp>
        <p:nvSpPr>
          <p:cNvPr id="29699"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3128588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1BDDE64-874D-4E2F-B425-D947FFDB7F62}" type="slidenum">
              <a:rPr lang="zh-CN" altLang="en-US" sz="1800" smtClean="0"/>
              <a:t>14</a:t>
            </a:fld>
            <a:endParaRPr lang="zh-CN" altLang="en-US" sz="1800"/>
          </a:p>
        </p:txBody>
      </p:sp>
      <p:sp>
        <p:nvSpPr>
          <p:cNvPr id="31746" name="Rectangle 2"/>
          <p:cNvSpPr>
            <a:spLocks noGrp="1" noRot="1" noChangeAspect="1" noChangeArrowheads="1" noTextEdit="1"/>
          </p:cNvSpPr>
          <p:nvPr>
            <p:ph type="sldImg" idx="4294967295"/>
          </p:nvPr>
        </p:nvSpPr>
        <p:spPr>
          <a:xfrm>
            <a:off x="2286000" y="514350"/>
            <a:ext cx="4572000" cy="2571750"/>
          </a:xfrm>
        </p:spPr>
      </p:sp>
      <p:sp>
        <p:nvSpPr>
          <p:cNvPr id="31747" name="Rectangle 3"/>
          <p:cNvSpPr>
            <a:spLocks noGrp="1" noChangeArrowheads="1"/>
          </p:cNvSpPr>
          <p:nvPr>
            <p:ph type="body" idx="4294967295"/>
          </p:nvPr>
        </p:nvSpPr>
        <p:spPr/>
        <p:txBody>
          <a:bodyPr/>
          <a:lstStyle/>
          <a:p>
            <a:pPr eaLnBrk="1" hangingPunct="1"/>
            <a:r>
              <a:rPr lang="zh-CN" altLang="en-GB"/>
              <a:t>天气预报图像，微波成像</a:t>
            </a:r>
            <a:endParaRPr lang="en-US" altLang="zh-CN"/>
          </a:p>
        </p:txBody>
      </p:sp>
    </p:spTree>
    <p:extLst>
      <p:ext uri="{BB962C8B-B14F-4D97-AF65-F5344CB8AC3E}">
        <p14:creationId xmlns:p14="http://schemas.microsoft.com/office/powerpoint/2010/main" val="3053440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9D6F93C-C641-4FCE-9359-87C0807E4A4F}" type="slidenum">
              <a:rPr lang="zh-CN" altLang="en-US" sz="1800" smtClean="0"/>
              <a:t>16</a:t>
            </a:fld>
            <a:endParaRPr lang="zh-CN" altLang="en-US" sz="1800"/>
          </a:p>
        </p:txBody>
      </p:sp>
      <p:sp>
        <p:nvSpPr>
          <p:cNvPr id="34818" name="Rectangle 2"/>
          <p:cNvSpPr>
            <a:spLocks noGrp="1" noRot="1" noChangeAspect="1" noChangeArrowheads="1" noTextEdit="1"/>
          </p:cNvSpPr>
          <p:nvPr>
            <p:ph type="sldImg" idx="4294967295"/>
          </p:nvPr>
        </p:nvSpPr>
        <p:spPr>
          <a:xfrm>
            <a:off x="2286000" y="514350"/>
            <a:ext cx="4572000" cy="2571750"/>
          </a:xfrm>
        </p:spPr>
      </p:sp>
      <p:sp>
        <p:nvSpPr>
          <p:cNvPr id="34819"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4233314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658C0B7D-24E8-4FE5-94FC-905524BA3FE7}" type="slidenum">
              <a:rPr lang="zh-CN" altLang="en-US" sz="1800" smtClean="0"/>
              <a:t>17</a:t>
            </a:fld>
            <a:endParaRPr lang="zh-CN" altLang="en-US" sz="1800"/>
          </a:p>
        </p:txBody>
      </p:sp>
      <p:sp>
        <p:nvSpPr>
          <p:cNvPr id="36866" name="Rectangle 2"/>
          <p:cNvSpPr>
            <a:spLocks noGrp="1" noRot="1" noChangeAspect="1" noChangeArrowheads="1" noTextEdit="1"/>
          </p:cNvSpPr>
          <p:nvPr>
            <p:ph type="sldImg" idx="4294967295"/>
          </p:nvPr>
        </p:nvSpPr>
        <p:spPr>
          <a:xfrm>
            <a:off x="2286000" y="514350"/>
            <a:ext cx="4572000" cy="2571750"/>
          </a:xfrm>
        </p:spPr>
      </p:sp>
      <p:sp>
        <p:nvSpPr>
          <p:cNvPr id="36867" name="Rectangle 3"/>
          <p:cNvSpPr>
            <a:spLocks noGrp="1" noChangeArrowheads="1"/>
          </p:cNvSpPr>
          <p:nvPr>
            <p:ph type="body" idx="4294967295"/>
          </p:nvPr>
        </p:nvSpPr>
        <p:spPr/>
        <p:txBody>
          <a:bodyPr/>
          <a:lstStyle/>
          <a:p>
            <a:pPr eaLnBrk="1" hangingPunct="1"/>
            <a:endParaRPr lang="zh-CN" altLang="en-IE" dirty="0"/>
          </a:p>
        </p:txBody>
      </p:sp>
    </p:spTree>
    <p:extLst>
      <p:ext uri="{BB962C8B-B14F-4D97-AF65-F5344CB8AC3E}">
        <p14:creationId xmlns:p14="http://schemas.microsoft.com/office/powerpoint/2010/main" val="78084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0538CDC-8DE5-48E8-BADE-694ECADB03E4}" type="slidenum">
              <a:rPr lang="zh-CN" altLang="en-US" sz="1800" smtClean="0"/>
              <a:t>18</a:t>
            </a:fld>
            <a:endParaRPr lang="zh-CN" altLang="en-US" sz="1800"/>
          </a:p>
        </p:txBody>
      </p:sp>
      <p:sp>
        <p:nvSpPr>
          <p:cNvPr id="38914" name="Rectangle 2"/>
          <p:cNvSpPr>
            <a:spLocks noGrp="1" noRot="1" noChangeAspect="1" noChangeArrowheads="1" noTextEdit="1"/>
          </p:cNvSpPr>
          <p:nvPr>
            <p:ph type="sldImg" idx="4294967295"/>
          </p:nvPr>
        </p:nvSpPr>
        <p:spPr>
          <a:xfrm>
            <a:off x="2286000" y="514350"/>
            <a:ext cx="4572000" cy="2571750"/>
          </a:xfrm>
        </p:spPr>
      </p:sp>
      <p:sp>
        <p:nvSpPr>
          <p:cNvPr id="38915" name="Rectangle 3"/>
          <p:cNvSpPr>
            <a:spLocks noGrp="1" noChangeArrowheads="1"/>
          </p:cNvSpPr>
          <p:nvPr>
            <p:ph type="body" idx="4294967295"/>
          </p:nvPr>
        </p:nvSpPr>
        <p:spPr/>
        <p:txBody>
          <a:bodyPr/>
          <a:lstStyle/>
          <a:p>
            <a:pPr eaLnBrk="1" hangingPunct="1"/>
            <a:r>
              <a:rPr lang="en-IE" altLang="zh-CN"/>
              <a:t>aerial </a:t>
            </a:r>
            <a:r>
              <a:rPr lang="zh-CN" altLang="en-IE"/>
              <a:t>航空的</a:t>
            </a:r>
          </a:p>
        </p:txBody>
      </p:sp>
    </p:spTree>
    <p:extLst>
      <p:ext uri="{BB962C8B-B14F-4D97-AF65-F5344CB8AC3E}">
        <p14:creationId xmlns:p14="http://schemas.microsoft.com/office/powerpoint/2010/main" val="1398759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63A5FE9-D844-4182-AB9C-828A9187DCE5}" type="slidenum">
              <a:rPr lang="zh-CN" altLang="en-US" sz="1800" smtClean="0"/>
              <a:t>19</a:t>
            </a:fld>
            <a:endParaRPr lang="zh-CN" altLang="en-US" sz="1800"/>
          </a:p>
        </p:txBody>
      </p:sp>
      <p:sp>
        <p:nvSpPr>
          <p:cNvPr id="40962" name="Rectangle 2"/>
          <p:cNvSpPr>
            <a:spLocks noGrp="1" noRot="1" noChangeAspect="1" noChangeArrowheads="1" noTextEdit="1"/>
          </p:cNvSpPr>
          <p:nvPr>
            <p:ph type="sldImg" idx="4294967295"/>
          </p:nvPr>
        </p:nvSpPr>
        <p:spPr>
          <a:xfrm>
            <a:off x="2286000" y="514350"/>
            <a:ext cx="4572000" cy="2571750"/>
          </a:xfrm>
        </p:spPr>
      </p:sp>
      <p:sp>
        <p:nvSpPr>
          <p:cNvPr id="40963"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767028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FEA7F60-3FA9-41C2-A1AC-B7660B3967C1}" type="slidenum">
              <a:rPr lang="zh-CN" altLang="en-US" sz="1800" smtClean="0"/>
              <a:t>20</a:t>
            </a:fld>
            <a:endParaRPr lang="zh-CN" altLang="en-US" sz="1800"/>
          </a:p>
        </p:txBody>
      </p:sp>
      <p:sp>
        <p:nvSpPr>
          <p:cNvPr id="43010" name="Rectangle 2"/>
          <p:cNvSpPr>
            <a:spLocks noGrp="1" noRot="1" noChangeAspect="1" noChangeArrowheads="1" noTextEdit="1"/>
          </p:cNvSpPr>
          <p:nvPr>
            <p:ph type="sldImg" idx="4294967295"/>
          </p:nvPr>
        </p:nvSpPr>
        <p:spPr>
          <a:xfrm>
            <a:off x="2286000" y="514350"/>
            <a:ext cx="4572000" cy="2571750"/>
          </a:xfrm>
        </p:spPr>
      </p:sp>
      <p:sp>
        <p:nvSpPr>
          <p:cNvPr id="43011" name="Rectangle 3"/>
          <p:cNvSpPr>
            <a:spLocks noGrp="1" noChangeArrowheads="1"/>
          </p:cNvSpPr>
          <p:nvPr>
            <p:ph type="body" idx="4294967295"/>
          </p:nvPr>
        </p:nvSpPr>
        <p:spPr/>
        <p:txBody>
          <a:bodyPr/>
          <a:lstStyle/>
          <a:p>
            <a:pPr eaLnBrk="1" hangingPunct="1"/>
            <a:endParaRPr lang="en-GB" altLang="zh-CN" dirty="0"/>
          </a:p>
        </p:txBody>
      </p:sp>
    </p:spTree>
    <p:extLst>
      <p:ext uri="{BB962C8B-B14F-4D97-AF65-F5344CB8AC3E}">
        <p14:creationId xmlns:p14="http://schemas.microsoft.com/office/powerpoint/2010/main" val="313643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en-US" altLang="zh-CN" dirty="0">
                <a:ea typeface="宋体" panose="02010600030101010101" pitchFamily="2" charset="-122"/>
                <a:sym typeface="+mn-ea"/>
              </a:rPr>
              <a:t>Otsu</a:t>
            </a:r>
            <a:r>
              <a:rPr lang="zh-CN" altLang="en-US" dirty="0">
                <a:ea typeface="宋体" panose="02010600030101010101" pitchFamily="2" charset="-122"/>
                <a:sym typeface="+mn-ea"/>
              </a:rPr>
              <a:t>算法：取一个最优阈值把原图像分为前景色（</a:t>
            </a:r>
            <a:r>
              <a:rPr lang="en-US" altLang="zh-CN" dirty="0">
                <a:ea typeface="宋体" panose="02010600030101010101" pitchFamily="2" charset="-122"/>
                <a:sym typeface="+mn-ea"/>
              </a:rPr>
              <a:t>A</a:t>
            </a:r>
            <a:r>
              <a:rPr lang="zh-CN" altLang="en-US" dirty="0">
                <a:ea typeface="宋体" panose="02010600030101010101" pitchFamily="2" charset="-122"/>
                <a:sym typeface="+mn-ea"/>
              </a:rPr>
              <a:t>部分）与背景色（</a:t>
            </a:r>
            <a:r>
              <a:rPr lang="en-US" altLang="zh-CN" dirty="0">
                <a:ea typeface="宋体" panose="02010600030101010101" pitchFamily="2" charset="-122"/>
                <a:sym typeface="+mn-ea"/>
              </a:rPr>
              <a:t>B</a:t>
            </a:r>
            <a:r>
              <a:rPr lang="zh-CN" altLang="en-US" dirty="0">
                <a:ea typeface="宋体" panose="02010600030101010101" pitchFamily="2" charset="-122"/>
                <a:sym typeface="+mn-ea"/>
              </a:rPr>
              <a:t>部分），两部分的类间方差越大，说明两部分差别越大，便能有效的分割图像。所以该算法最关键的是找到最优阈值。</a:t>
            </a:r>
            <a:r>
              <a:rPr lang="en-US" altLang="zh-CN" dirty="0">
                <a:ea typeface="宋体" panose="02010600030101010101" pitchFamily="2" charset="-122"/>
                <a:sym typeface="+mn-ea"/>
              </a:rPr>
              <a:t>OTSU</a:t>
            </a:r>
            <a:r>
              <a:rPr lang="zh-CN" altLang="en-US" dirty="0">
                <a:ea typeface="宋体" panose="02010600030101010101" pitchFamily="2" charset="-122"/>
                <a:sym typeface="+mn-ea"/>
              </a:rPr>
              <a:t>能够很好的分割图像中直方图波峰和波谷不明显的图像，但计算量比较大。</a:t>
            </a: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138225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B449336E-37B2-4CF2-B0FD-A5A9843D9856}" type="slidenum">
              <a:rPr lang="zh-CN" altLang="en-US" sz="1800" smtClean="0"/>
              <a:t>2</a:t>
            </a:fld>
            <a:endParaRPr lang="zh-CN" altLang="en-US" sz="1800"/>
          </a:p>
        </p:txBody>
      </p:sp>
      <p:sp>
        <p:nvSpPr>
          <p:cNvPr id="8194" name="Rectangle 2"/>
          <p:cNvSpPr>
            <a:spLocks noGrp="1" noRot="1" noChangeAspect="1" noChangeArrowheads="1" noTextEdit="1"/>
          </p:cNvSpPr>
          <p:nvPr>
            <p:ph type="sldImg" idx="4294967295"/>
          </p:nvPr>
        </p:nvSpPr>
        <p:spPr>
          <a:xfrm>
            <a:off x="2286000" y="514350"/>
            <a:ext cx="4572000" cy="2571750"/>
          </a:xfrm>
        </p:spPr>
      </p:sp>
      <p:sp>
        <p:nvSpPr>
          <p:cNvPr id="8195" name="Rectangle 3"/>
          <p:cNvSpPr>
            <a:spLocks noGrp="1" noChangeArrowheads="1"/>
          </p:cNvSpPr>
          <p:nvPr>
            <p:ph type="body" idx="4294967295"/>
          </p:nvPr>
        </p:nvSpPr>
        <p:spPr/>
        <p:txBody>
          <a:bodyPr/>
          <a:lstStyle/>
          <a:p>
            <a:pPr eaLnBrk="1" hangingPunct="1"/>
            <a:endParaRPr lang="en-GB" altLang="zh-CN" dirty="0"/>
          </a:p>
        </p:txBody>
      </p:sp>
    </p:spTree>
    <p:extLst>
      <p:ext uri="{BB962C8B-B14F-4D97-AF65-F5344CB8AC3E}">
        <p14:creationId xmlns:p14="http://schemas.microsoft.com/office/powerpoint/2010/main" val="2311992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pPr lvl="0"/>
            <a:r>
              <a:rPr lang="en-US" altLang="zh-CN" dirty="0">
                <a:ea typeface="宋体" panose="02010600030101010101" pitchFamily="2" charset="-122"/>
                <a:sym typeface="+mn-ea"/>
              </a:rPr>
              <a:t>Otsu</a:t>
            </a:r>
            <a:r>
              <a:rPr lang="zh-CN" altLang="en-US" dirty="0">
                <a:ea typeface="宋体" panose="02010600030101010101" pitchFamily="2" charset="-122"/>
                <a:sym typeface="+mn-ea"/>
              </a:rPr>
              <a:t>算法使用的是聚类的思想：</a:t>
            </a:r>
            <a:endParaRPr lang="zh-CN" altLang="en-US" dirty="0">
              <a:ea typeface="宋体" panose="02010600030101010101" pitchFamily="2" charset="-122"/>
            </a:endParaRPr>
          </a:p>
          <a:p>
            <a:pPr lvl="0"/>
            <a:r>
              <a:rPr lang="zh-CN" altLang="en-US" dirty="0">
                <a:ea typeface="宋体" panose="02010600030101010101" pitchFamily="2" charset="-122"/>
                <a:sym typeface="+mn-ea"/>
              </a:rPr>
              <a:t>①把图像的灰度数按灰度级分成</a:t>
            </a:r>
            <a:r>
              <a:rPr lang="en-US" altLang="zh-CN" dirty="0">
                <a:ea typeface="宋体" panose="02010600030101010101" pitchFamily="2" charset="-122"/>
                <a:sym typeface="+mn-ea"/>
              </a:rPr>
              <a:t>2</a:t>
            </a:r>
            <a:r>
              <a:rPr lang="zh-CN" altLang="en-US" dirty="0">
                <a:ea typeface="宋体" panose="02010600030101010101" pitchFamily="2" charset="-122"/>
                <a:sym typeface="+mn-ea"/>
              </a:rPr>
              <a:t>个部分，使得两个部分之间的灰度值差异最大，每个部分之间的灰度差异最小；</a:t>
            </a:r>
            <a:endParaRPr lang="zh-CN" altLang="en-US" dirty="0">
              <a:ea typeface="宋体" panose="02010600030101010101" pitchFamily="2" charset="-122"/>
            </a:endParaRPr>
          </a:p>
          <a:p>
            <a:pPr lvl="0"/>
            <a:r>
              <a:rPr lang="zh-CN" altLang="en-US" dirty="0">
                <a:ea typeface="宋体" panose="02010600030101010101" pitchFamily="2" charset="-122"/>
                <a:sym typeface="+mn-ea"/>
              </a:rPr>
              <a:t>②通过方差的计算来寻找一个合适的灰度级别来划分；</a:t>
            </a:r>
            <a:endParaRPr lang="zh-CN" altLang="en-US" dirty="0">
              <a:ea typeface="宋体" panose="02010600030101010101" pitchFamily="2" charset="-122"/>
            </a:endParaRPr>
          </a:p>
          <a:p>
            <a:pPr lvl="0"/>
            <a:r>
              <a:rPr lang="zh-CN" altLang="en-US" dirty="0">
                <a:ea typeface="宋体" panose="02010600030101010101" pitchFamily="2" charset="-122"/>
                <a:sym typeface="+mn-ea"/>
              </a:rPr>
              <a:t>特点：</a:t>
            </a:r>
            <a:endParaRPr lang="zh-CN" altLang="en-US" dirty="0">
              <a:ea typeface="宋体" panose="02010600030101010101" pitchFamily="2" charset="-122"/>
            </a:endParaRPr>
          </a:p>
          <a:p>
            <a:pPr lvl="0"/>
            <a:r>
              <a:rPr lang="zh-CN" altLang="en-US" dirty="0">
                <a:ea typeface="宋体" panose="02010600030101010101" pitchFamily="2" charset="-122"/>
                <a:sym typeface="+mn-ea"/>
              </a:rPr>
              <a:t>它是按图像的灰度特性</a:t>
            </a:r>
            <a:r>
              <a:rPr lang="en-US" altLang="zh-CN" dirty="0">
                <a:ea typeface="宋体" panose="02010600030101010101" pitchFamily="2" charset="-122"/>
                <a:sym typeface="+mn-ea"/>
              </a:rPr>
              <a:t>,</a:t>
            </a:r>
            <a:r>
              <a:rPr lang="zh-CN" altLang="en-US" dirty="0">
                <a:ea typeface="宋体" panose="02010600030101010101" pitchFamily="2" charset="-122"/>
                <a:sym typeface="+mn-ea"/>
              </a:rPr>
              <a:t>将图像分成背景和前景两部分；</a:t>
            </a:r>
            <a:endParaRPr lang="zh-CN" altLang="en-US" dirty="0">
              <a:ea typeface="宋体" panose="02010600030101010101" pitchFamily="2" charset="-122"/>
            </a:endParaRPr>
          </a:p>
          <a:p>
            <a:pPr lvl="0"/>
            <a:r>
              <a:rPr lang="zh-CN" altLang="en-US" dirty="0">
                <a:ea typeface="宋体" panose="02010600030101010101" pitchFamily="2" charset="-122"/>
                <a:sym typeface="+mn-ea"/>
              </a:rPr>
              <a:t>因方差是灰度分布均匀性的一种度量</a:t>
            </a:r>
            <a:r>
              <a:rPr lang="en-US" altLang="zh-CN" dirty="0">
                <a:ea typeface="宋体" panose="02010600030101010101" pitchFamily="2" charset="-122"/>
                <a:sym typeface="+mn-ea"/>
              </a:rPr>
              <a:t>,</a:t>
            </a:r>
            <a:r>
              <a:rPr lang="zh-CN" altLang="en-US" dirty="0">
                <a:ea typeface="宋体" panose="02010600030101010101" pitchFamily="2" charset="-122"/>
                <a:sym typeface="+mn-ea"/>
              </a:rPr>
              <a:t>背景和前景之间的类间方差越大</a:t>
            </a:r>
            <a:r>
              <a:rPr lang="en-US" altLang="zh-CN" dirty="0">
                <a:ea typeface="宋体" panose="02010600030101010101" pitchFamily="2" charset="-122"/>
                <a:sym typeface="+mn-ea"/>
              </a:rPr>
              <a:t>,</a:t>
            </a:r>
            <a:r>
              <a:rPr lang="zh-CN" altLang="en-US" dirty="0">
                <a:ea typeface="宋体" panose="02010600030101010101" pitchFamily="2" charset="-122"/>
                <a:sym typeface="+mn-ea"/>
              </a:rPr>
              <a:t>说明构成图像的两部分的差别越大</a:t>
            </a:r>
            <a:r>
              <a:rPr lang="en-US" altLang="zh-CN" dirty="0">
                <a:ea typeface="宋体" panose="02010600030101010101" pitchFamily="2" charset="-122"/>
                <a:sym typeface="+mn-ea"/>
              </a:rPr>
              <a:t>,</a:t>
            </a:r>
            <a:r>
              <a:rPr lang="zh-CN" altLang="en-US" dirty="0">
                <a:ea typeface="宋体" panose="02010600030101010101" pitchFamily="2" charset="-122"/>
                <a:sym typeface="+mn-ea"/>
              </a:rPr>
              <a:t>当部分前景错分为背景或部分背景错分为前景都会导致两部分差别变小；</a:t>
            </a:r>
            <a:endParaRPr lang="zh-CN" altLang="en-US" dirty="0">
              <a:ea typeface="宋体" panose="02010600030101010101" pitchFamily="2" charset="-122"/>
            </a:endParaRPr>
          </a:p>
          <a:p>
            <a:pPr lvl="0"/>
            <a:r>
              <a:rPr lang="zh-CN" altLang="en-US" dirty="0">
                <a:ea typeface="宋体" panose="02010600030101010101" pitchFamily="2" charset="-122"/>
                <a:sym typeface="+mn-ea"/>
              </a:rPr>
              <a:t>因此</a:t>
            </a:r>
            <a:r>
              <a:rPr lang="en-US" altLang="zh-CN" dirty="0">
                <a:ea typeface="宋体" panose="02010600030101010101" pitchFamily="2" charset="-122"/>
                <a:sym typeface="+mn-ea"/>
              </a:rPr>
              <a:t>,</a:t>
            </a:r>
            <a:r>
              <a:rPr lang="zh-CN" altLang="en-US" dirty="0">
                <a:ea typeface="宋体" panose="02010600030101010101" pitchFamily="2" charset="-122"/>
                <a:sym typeface="+mn-ea"/>
              </a:rPr>
              <a:t>使类间方差最大的分割意味着错分概率最小。</a:t>
            </a:r>
            <a:endParaRPr lang="zh-CN" altLang="en-US" dirty="0">
              <a:ea typeface="宋体" panose="02010600030101010101" pitchFamily="2" charset="-122"/>
            </a:endParaRPr>
          </a:p>
          <a:p>
            <a:pPr lvl="0"/>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13487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pPr lvl="0"/>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2508758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D833ABB-3A40-47B2-B936-4AE46C853D56}" type="slidenum">
              <a:rPr lang="zh-CN" altLang="en-US" sz="1800" smtClean="0"/>
              <a:t>24</a:t>
            </a:fld>
            <a:endParaRPr lang="zh-CN" altLang="en-US" sz="1800"/>
          </a:p>
        </p:txBody>
      </p:sp>
      <p:sp>
        <p:nvSpPr>
          <p:cNvPr id="49154" name="Rectangle 2"/>
          <p:cNvSpPr>
            <a:spLocks noGrp="1" noRot="1" noChangeAspect="1" noChangeArrowheads="1" noTextEdit="1"/>
          </p:cNvSpPr>
          <p:nvPr>
            <p:ph type="sldImg" idx="4294967295"/>
          </p:nvPr>
        </p:nvSpPr>
        <p:spPr>
          <a:xfrm>
            <a:off x="2286000" y="514350"/>
            <a:ext cx="4572000" cy="2571750"/>
          </a:xfrm>
        </p:spPr>
      </p:sp>
      <p:sp>
        <p:nvSpPr>
          <p:cNvPr id="4915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04100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50CE203-BD18-4C49-A28B-038BD92A44CB}" type="slidenum">
              <a:rPr lang="zh-CN" altLang="en-US" sz="1800" smtClean="0"/>
              <a:t>25</a:t>
            </a:fld>
            <a:endParaRPr lang="zh-CN" altLang="en-US" sz="1800"/>
          </a:p>
        </p:txBody>
      </p:sp>
      <p:sp>
        <p:nvSpPr>
          <p:cNvPr id="51202" name="Rectangle 2"/>
          <p:cNvSpPr>
            <a:spLocks noGrp="1" noRot="1" noChangeAspect="1" noChangeArrowheads="1" noTextEdit="1"/>
          </p:cNvSpPr>
          <p:nvPr>
            <p:ph type="sldImg" idx="4294967295"/>
          </p:nvPr>
        </p:nvSpPr>
        <p:spPr>
          <a:xfrm>
            <a:off x="2286000" y="514350"/>
            <a:ext cx="4572000" cy="2571750"/>
          </a:xfrm>
        </p:spPr>
      </p:sp>
      <p:sp>
        <p:nvSpPr>
          <p:cNvPr id="51203" name="Rectangle 3"/>
          <p:cNvSpPr>
            <a:spLocks noGrp="1" noChangeArrowheads="1"/>
          </p:cNvSpPr>
          <p:nvPr>
            <p:ph type="body" idx="4294967295"/>
          </p:nvPr>
        </p:nvSpPr>
        <p:spPr/>
        <p:txBody>
          <a:bodyPr/>
          <a:lstStyle/>
          <a:p>
            <a:pPr eaLnBrk="1" hangingPunct="1"/>
            <a:r>
              <a:rPr lang="zh-CN" altLang="en-GB"/>
              <a:t>比特平面分层</a:t>
            </a:r>
          </a:p>
        </p:txBody>
      </p:sp>
    </p:spTree>
    <p:extLst>
      <p:ext uri="{BB962C8B-B14F-4D97-AF65-F5344CB8AC3E}">
        <p14:creationId xmlns:p14="http://schemas.microsoft.com/office/powerpoint/2010/main" val="3328210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FECD355-AF90-4E9F-A361-831C84BA8D5E}" type="slidenum">
              <a:rPr lang="zh-CN" altLang="en-US" sz="1800" smtClean="0"/>
              <a:t>26</a:t>
            </a:fld>
            <a:endParaRPr lang="zh-CN" altLang="en-US" sz="1800"/>
          </a:p>
        </p:txBody>
      </p:sp>
      <p:sp>
        <p:nvSpPr>
          <p:cNvPr id="53250" name="Rectangle 2"/>
          <p:cNvSpPr>
            <a:spLocks noGrp="1" noRot="1" noChangeAspect="1" noChangeArrowheads="1" noTextEdit="1"/>
          </p:cNvSpPr>
          <p:nvPr>
            <p:ph type="sldImg" idx="4294967295"/>
          </p:nvPr>
        </p:nvSpPr>
        <p:spPr>
          <a:xfrm>
            <a:off x="2286000" y="514350"/>
            <a:ext cx="4572000" cy="2571750"/>
          </a:xfrm>
        </p:spPr>
      </p:sp>
      <p:sp>
        <p:nvSpPr>
          <p:cNvPr id="53251" name="Rectangle 3"/>
          <p:cNvSpPr>
            <a:spLocks noGrp="1" noChangeArrowheads="1"/>
          </p:cNvSpPr>
          <p:nvPr>
            <p:ph type="body" idx="4294967295"/>
          </p:nvPr>
        </p:nvSpPr>
        <p:spPr/>
        <p:txBody>
          <a:bodyPr/>
          <a:lstStyle/>
          <a:p>
            <a:pPr lvl="0"/>
            <a:r>
              <a:rPr lang="en-US" altLang="zh-CN" dirty="0">
                <a:solidFill>
                  <a:srgbClr val="000000"/>
                </a:solidFill>
                <a:latin typeface="ArialMT"/>
                <a:ea typeface="宋体" panose="02010600030101010101" pitchFamily="2" charset="-122"/>
                <a:sym typeface="+mn-ea"/>
              </a:rPr>
              <a:t>(a) Original image. (b) Histogram (high peaks were clipped to highlight details in the lower values). (c) Segmentation result using the</a:t>
            </a:r>
            <a:endParaRPr lang="en-US" altLang="zh-CN" dirty="0">
              <a:solidFill>
                <a:srgbClr val="000000"/>
              </a:solidFill>
              <a:latin typeface="ArialMT"/>
              <a:ea typeface="宋体" panose="02010600030101010101" pitchFamily="2" charset="-122"/>
            </a:endParaRPr>
          </a:p>
          <a:p>
            <a:pPr lvl="0"/>
            <a:r>
              <a:rPr lang="en-US" altLang="zh-CN" dirty="0">
                <a:solidFill>
                  <a:srgbClr val="000000"/>
                </a:solidFill>
                <a:latin typeface="ArialMT"/>
                <a:ea typeface="宋体" panose="02010600030101010101" pitchFamily="2" charset="-122"/>
                <a:sym typeface="+mn-ea"/>
              </a:rPr>
              <a:t>basic global algorithm from </a:t>
            </a:r>
            <a:r>
              <a:rPr lang="en-US" altLang="zh-CN" b="1" dirty="0">
                <a:solidFill>
                  <a:srgbClr val="1E7ABA"/>
                </a:solidFill>
                <a:latin typeface="Arial,Bold"/>
                <a:ea typeface="宋体" panose="02010600030101010101" pitchFamily="2" charset="-122"/>
                <a:sym typeface="+mn-ea"/>
              </a:rPr>
              <a:t>Section 10.3 </a:t>
            </a:r>
            <a:r>
              <a:rPr lang="en-US" altLang="zh-CN" dirty="0">
                <a:solidFill>
                  <a:srgbClr val="000000"/>
                </a:solidFill>
                <a:latin typeface="ArialMT"/>
                <a:ea typeface="宋体" panose="02010600030101010101" pitchFamily="2" charset="-122"/>
                <a:sym typeface="+mn-ea"/>
              </a:rPr>
              <a:t>. (d) Result using Otsu’s method.</a:t>
            </a:r>
            <a:endParaRPr lang="zh-CN" altLang="en-US" dirty="0">
              <a:ea typeface="宋体" panose="02010600030101010101" pitchFamily="2" charset="-122"/>
            </a:endParaRPr>
          </a:p>
          <a:p>
            <a:pPr eaLnBrk="1" hangingPunct="1"/>
            <a:endParaRPr lang="en-GB" altLang="zh-CN" dirty="0"/>
          </a:p>
        </p:txBody>
      </p:sp>
    </p:spTree>
    <p:extLst>
      <p:ext uri="{BB962C8B-B14F-4D97-AF65-F5344CB8AC3E}">
        <p14:creationId xmlns:p14="http://schemas.microsoft.com/office/powerpoint/2010/main" val="124524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noTextEdit="1"/>
          </p:cNvSpPr>
          <p:nvPr>
            <p:ph type="sldImg" idx="4294967295"/>
          </p:nvPr>
        </p:nvSpPr>
        <p:spPr>
          <a:xfrm>
            <a:off x="2286000" y="514350"/>
            <a:ext cx="4572000" cy="2571750"/>
          </a:xfrm>
        </p:spPr>
      </p:sp>
      <p:sp>
        <p:nvSpPr>
          <p:cNvPr id="56322" name="文本占位符 2"/>
          <p:cNvSpPr>
            <a:spLocks noGrp="1" noChangeArrowheads="1"/>
          </p:cNvSpPr>
          <p:nvPr>
            <p:ph type="body" idx="4294967295"/>
          </p:nvPr>
        </p:nvSpPr>
        <p:spPr/>
        <p:txBody>
          <a:bodyPr/>
          <a:lstStyle/>
          <a:p>
            <a:r>
              <a:rPr lang="zh-CN" altLang="en-US"/>
              <a:t>x-x1-x2-x3-x4</a:t>
            </a:r>
          </a:p>
        </p:txBody>
      </p:sp>
    </p:spTree>
    <p:extLst>
      <p:ext uri="{BB962C8B-B14F-4D97-AF65-F5344CB8AC3E}">
        <p14:creationId xmlns:p14="http://schemas.microsoft.com/office/powerpoint/2010/main" val="1897795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58666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63855" indent="-363855" algn="just">
              <a:lnSpc>
                <a:spcPct val="120000"/>
              </a:lnSpc>
              <a:buClr>
                <a:srgbClr val="FF0000"/>
              </a:buClr>
              <a:buFont typeface="Wingdings" panose="05000000000000000000" pitchFamily="2" charset="2"/>
              <a:buChar char="p"/>
            </a:pPr>
            <a:r>
              <a:rPr lang="en-US" altLang="zh-CN" sz="1200" dirty="0">
                <a:latin typeface="微软雅黑" panose="020B0503020204020204" pitchFamily="34" charset="-122"/>
                <a:ea typeface="微软雅黑" panose="020B0503020204020204" pitchFamily="34" charset="-122"/>
              </a:rPr>
              <a:t>If only splitting were used, the final partition likely would contain adjacent regions with identical properties.</a:t>
            </a:r>
          </a:p>
          <a:p>
            <a:pPr marL="363855" indent="-363855" algn="just">
              <a:lnSpc>
                <a:spcPct val="120000"/>
              </a:lnSpc>
              <a:buClr>
                <a:srgbClr val="FF0000"/>
              </a:buClr>
              <a:buFont typeface="Wingdings" panose="05000000000000000000" pitchFamily="2" charset="2"/>
              <a:buChar char="p"/>
            </a:pPr>
            <a:r>
              <a:rPr lang="en-US" altLang="zh-CN" sz="1200" dirty="0">
                <a:latin typeface="微软雅黑" panose="020B0503020204020204" pitchFamily="34" charset="-122"/>
                <a:ea typeface="微软雅黑" panose="020B0503020204020204" pitchFamily="34" charset="-122"/>
              </a:rPr>
              <a:t>This drawback may be remedied by allowing merging, as well as splitting.</a:t>
            </a:r>
          </a:p>
          <a:p>
            <a:endParaRPr lang="zh-CN" altLang="en-US" dirty="0"/>
          </a:p>
        </p:txBody>
      </p:sp>
      <p:sp>
        <p:nvSpPr>
          <p:cNvPr id="4" name="灯片编号占位符 3"/>
          <p:cNvSpPr>
            <a:spLocks noGrp="1"/>
          </p:cNvSpPr>
          <p:nvPr>
            <p:ph type="sldNum" sz="quarter" idx="5"/>
          </p:nvPr>
        </p:nvSpPr>
        <p:spPr/>
        <p:txBody>
          <a:bodyPr/>
          <a:lstStyle/>
          <a:p>
            <a:pPr>
              <a:defRPr/>
            </a:pPr>
            <a:fld id="{9CB9E5F8-FFBA-4218-A98D-A85A26395FFB}" type="slidenum">
              <a:rPr lang="zh-CN" altLang="en-US" smtClean="0"/>
              <a:t>38</a:t>
            </a:fld>
            <a:endParaRPr lang="zh-CN" altLang="en-US"/>
          </a:p>
        </p:txBody>
      </p:sp>
    </p:spTree>
    <p:extLst>
      <p:ext uri="{BB962C8B-B14F-4D97-AF65-F5344CB8AC3E}">
        <p14:creationId xmlns:p14="http://schemas.microsoft.com/office/powerpoint/2010/main" val="3485924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en-US" altLang="zh-CN" dirty="0">
                <a:ea typeface="宋体" panose="02010600030101010101" pitchFamily="2" charset="-122"/>
                <a:sym typeface="+mn-ea"/>
              </a:rPr>
              <a:t>https://people.cmm.minesparis.psl.eu/users/beucher/wtshed.html</a:t>
            </a:r>
            <a:endParaRPr lang="zh-CN" altLang="en-US" dirty="0">
              <a:ea typeface="宋体" panose="02010600030101010101" pitchFamily="2" charset="-122"/>
            </a:endParaRPr>
          </a:p>
          <a:p>
            <a:endParaRPr lang="zh-CN" altLang="en-US"/>
          </a:p>
        </p:txBody>
      </p:sp>
    </p:spTree>
    <p:extLst>
      <p:ext uri="{BB962C8B-B14F-4D97-AF65-F5344CB8AC3E}">
        <p14:creationId xmlns:p14="http://schemas.microsoft.com/office/powerpoint/2010/main" val="255898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en-US" altLang="zh-CN" dirty="0">
                <a:ea typeface="宋体" panose="02010600030101010101" pitchFamily="2" charset="-122"/>
                <a:sym typeface="+mn-ea"/>
              </a:rPr>
              <a:t>https://people.cmm.minesparis.psl.eu/users/beucher/wtshed.html</a:t>
            </a:r>
            <a:endParaRPr lang="zh-CN" altLang="en-US" dirty="0">
              <a:ea typeface="宋体" panose="02010600030101010101" pitchFamily="2" charset="-122"/>
            </a:endParaRPr>
          </a:p>
          <a:p>
            <a:endParaRPr lang="zh-CN" altLang="en-US"/>
          </a:p>
        </p:txBody>
      </p:sp>
    </p:spTree>
    <p:extLst>
      <p:ext uri="{BB962C8B-B14F-4D97-AF65-F5344CB8AC3E}">
        <p14:creationId xmlns:p14="http://schemas.microsoft.com/office/powerpoint/2010/main" val="55621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6A14C24-7184-4436-99D8-49D3D0B97A3D}" type="slidenum">
              <a:rPr lang="zh-CN" altLang="en-US" sz="1800" smtClean="0"/>
              <a:t>3</a:t>
            </a:fld>
            <a:endParaRPr lang="zh-CN" altLang="en-US" sz="1800"/>
          </a:p>
        </p:txBody>
      </p:sp>
      <p:sp>
        <p:nvSpPr>
          <p:cNvPr id="10242" name="Rectangle 2"/>
          <p:cNvSpPr>
            <a:spLocks noGrp="1" noRot="1" noChangeAspect="1" noChangeArrowheads="1" noTextEdit="1"/>
          </p:cNvSpPr>
          <p:nvPr>
            <p:ph type="sldImg" idx="4294967295"/>
          </p:nvPr>
        </p:nvSpPr>
        <p:spPr>
          <a:xfrm>
            <a:off x="2286000" y="514350"/>
            <a:ext cx="4572000" cy="2571750"/>
          </a:xfrm>
        </p:spPr>
      </p:sp>
      <p:sp>
        <p:nvSpPr>
          <p:cNvPr id="10243" name="Rectangle 3"/>
          <p:cNvSpPr>
            <a:spLocks noGrp="1" noChangeArrowheads="1"/>
          </p:cNvSpPr>
          <p:nvPr>
            <p:ph type="body" idx="4294967295"/>
          </p:nvPr>
        </p:nvSpPr>
        <p:spPr/>
        <p:txBody>
          <a:bodyPr/>
          <a:lstStyle/>
          <a:p>
            <a:pPr eaLnBrk="1" hangingPunct="1"/>
            <a:endParaRPr lang="en-GB" altLang="zh-CN" dirty="0"/>
          </a:p>
        </p:txBody>
      </p:sp>
    </p:spTree>
    <p:extLst>
      <p:ext uri="{BB962C8B-B14F-4D97-AF65-F5344CB8AC3E}">
        <p14:creationId xmlns:p14="http://schemas.microsoft.com/office/powerpoint/2010/main" val="65441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en-US" altLang="zh-CN" dirty="0">
                <a:ea typeface="宋体" panose="02010600030101010101" pitchFamily="2" charset="-122"/>
                <a:sym typeface="+mn-ea"/>
              </a:rPr>
              <a:t>https://people.cmm.minesparis.psl.eu/users/beucher/wtshed.html</a:t>
            </a:r>
            <a:endParaRPr lang="zh-CN" altLang="en-US" dirty="0">
              <a:ea typeface="宋体" panose="02010600030101010101" pitchFamily="2" charset="-122"/>
            </a:endParaRPr>
          </a:p>
          <a:p>
            <a:endParaRPr lang="zh-CN" altLang="en-US"/>
          </a:p>
        </p:txBody>
      </p:sp>
    </p:spTree>
    <p:extLst>
      <p:ext uri="{BB962C8B-B14F-4D97-AF65-F5344CB8AC3E}">
        <p14:creationId xmlns:p14="http://schemas.microsoft.com/office/powerpoint/2010/main" val="1170573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en-US" altLang="zh-CN" dirty="0">
                <a:ea typeface="宋体" panose="02010600030101010101" pitchFamily="2" charset="-122"/>
                <a:sym typeface="+mn-ea"/>
              </a:rPr>
              <a:t>https://people.cmm.minesparis.psl.eu/users/beucher/wtshed.html</a:t>
            </a:r>
            <a:endParaRPr lang="zh-CN" altLang="en-US" dirty="0">
              <a:ea typeface="宋体" panose="02010600030101010101" pitchFamily="2" charset="-122"/>
            </a:endParaRPr>
          </a:p>
          <a:p>
            <a:endParaRPr lang="zh-CN" altLang="en-US"/>
          </a:p>
        </p:txBody>
      </p:sp>
    </p:spTree>
    <p:extLst>
      <p:ext uri="{BB962C8B-B14F-4D97-AF65-F5344CB8AC3E}">
        <p14:creationId xmlns:p14="http://schemas.microsoft.com/office/powerpoint/2010/main" val="202573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32E8CA74-C6DD-4F5C-B0F3-2B6C355CE314}" type="slidenum">
              <a:rPr lang="zh-CN" altLang="en-US" sz="1800" smtClean="0"/>
              <a:t>4</a:t>
            </a:fld>
            <a:endParaRPr lang="zh-CN" altLang="en-US" sz="1800"/>
          </a:p>
        </p:txBody>
      </p:sp>
      <p:sp>
        <p:nvSpPr>
          <p:cNvPr id="12290" name="Rectangle 2"/>
          <p:cNvSpPr>
            <a:spLocks noGrp="1" noRot="1" noChangeAspect="1" noChangeArrowheads="1" noTextEdit="1"/>
          </p:cNvSpPr>
          <p:nvPr>
            <p:ph type="sldImg" idx="4294967295"/>
          </p:nvPr>
        </p:nvSpPr>
        <p:spPr>
          <a:xfrm>
            <a:off x="2286000" y="514350"/>
            <a:ext cx="4572000" cy="2571750"/>
          </a:xfrm>
        </p:spPr>
      </p:sp>
      <p:sp>
        <p:nvSpPr>
          <p:cNvPr id="12291"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383968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CE5CC05-3EC6-4F93-A91A-AC1410039943}" type="slidenum">
              <a:rPr lang="zh-CN" altLang="en-US" sz="1800" smtClean="0"/>
              <a:t>5</a:t>
            </a:fld>
            <a:endParaRPr lang="zh-CN" altLang="en-US" sz="1800"/>
          </a:p>
        </p:txBody>
      </p:sp>
      <p:sp>
        <p:nvSpPr>
          <p:cNvPr id="14338" name="Rectangle 2"/>
          <p:cNvSpPr>
            <a:spLocks noGrp="1" noRot="1" noChangeAspect="1" noChangeArrowheads="1" noTextEdit="1"/>
          </p:cNvSpPr>
          <p:nvPr>
            <p:ph type="sldImg" idx="4294967295"/>
          </p:nvPr>
        </p:nvSpPr>
        <p:spPr>
          <a:xfrm>
            <a:off x="2286000" y="514350"/>
            <a:ext cx="4572000" cy="2571750"/>
          </a:xfrm>
        </p:spPr>
      </p:sp>
      <p:sp>
        <p:nvSpPr>
          <p:cNvPr id="14339" name="Rectangle 3"/>
          <p:cNvSpPr>
            <a:spLocks noGrp="1" noChangeArrowheads="1"/>
          </p:cNvSpPr>
          <p:nvPr>
            <p:ph type="body" idx="4294967295"/>
          </p:nvPr>
        </p:nvSpPr>
        <p:spPr/>
        <p:txBody>
          <a:bodyPr/>
          <a:lstStyle/>
          <a:p>
            <a:r>
              <a:rPr lang="zh-CN" altLang="en-GB"/>
              <a:t>瘦脸属不属于图像增强</a:t>
            </a:r>
          </a:p>
        </p:txBody>
      </p:sp>
    </p:spTree>
    <p:extLst>
      <p:ext uri="{BB962C8B-B14F-4D97-AF65-F5344CB8AC3E}">
        <p14:creationId xmlns:p14="http://schemas.microsoft.com/office/powerpoint/2010/main" val="162183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2105BED-FFEB-4815-A5C7-2CA8892B860E}" type="slidenum">
              <a:rPr lang="zh-CN" altLang="en-US" sz="1800" smtClean="0"/>
              <a:t>6</a:t>
            </a:fld>
            <a:endParaRPr lang="zh-CN" altLang="en-US" sz="1800"/>
          </a:p>
        </p:txBody>
      </p:sp>
      <p:sp>
        <p:nvSpPr>
          <p:cNvPr id="16386" name="Rectangle 2"/>
          <p:cNvSpPr>
            <a:spLocks noGrp="1" noRot="1" noChangeAspect="1" noChangeArrowheads="1" noTextEdit="1"/>
          </p:cNvSpPr>
          <p:nvPr>
            <p:ph type="sldImg" idx="4294967295"/>
          </p:nvPr>
        </p:nvSpPr>
        <p:spPr>
          <a:xfrm>
            <a:off x="2286000" y="514350"/>
            <a:ext cx="4572000" cy="2571750"/>
          </a:xfrm>
        </p:spPr>
      </p:sp>
      <p:sp>
        <p:nvSpPr>
          <p:cNvPr id="16387"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69923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CF2BB01-08E4-4FB6-B07D-86C46AEB7869}" type="slidenum">
              <a:rPr lang="zh-CN" altLang="en-US" sz="1800" smtClean="0"/>
              <a:t>7</a:t>
            </a:fld>
            <a:endParaRPr lang="zh-CN" altLang="en-US" sz="1800"/>
          </a:p>
        </p:txBody>
      </p:sp>
      <p:sp>
        <p:nvSpPr>
          <p:cNvPr id="18434" name="Rectangle 2"/>
          <p:cNvSpPr>
            <a:spLocks noGrp="1" noRot="1" noChangeAspect="1" noChangeArrowheads="1" noTextEdit="1"/>
          </p:cNvSpPr>
          <p:nvPr>
            <p:ph type="sldImg" idx="4294967295"/>
          </p:nvPr>
        </p:nvSpPr>
        <p:spPr>
          <a:xfrm>
            <a:off x="2286000" y="514350"/>
            <a:ext cx="4572000" cy="2571750"/>
          </a:xfrm>
        </p:spPr>
      </p:sp>
      <p:sp>
        <p:nvSpPr>
          <p:cNvPr id="1843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407866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05170A6-F510-434B-BF91-E9069CDCF9E2}" type="slidenum">
              <a:rPr lang="zh-CN" altLang="en-US" sz="1800" smtClean="0"/>
              <a:t>8</a:t>
            </a:fld>
            <a:endParaRPr lang="zh-CN" altLang="en-US" sz="1800"/>
          </a:p>
        </p:txBody>
      </p:sp>
      <p:sp>
        <p:nvSpPr>
          <p:cNvPr id="20482" name="Rectangle 2"/>
          <p:cNvSpPr>
            <a:spLocks noGrp="1" noRot="1" noChangeAspect="1" noChangeArrowheads="1" noTextEdit="1"/>
          </p:cNvSpPr>
          <p:nvPr>
            <p:ph type="sldImg" idx="4294967295"/>
          </p:nvPr>
        </p:nvSpPr>
        <p:spPr>
          <a:xfrm>
            <a:off x="2286000" y="514350"/>
            <a:ext cx="4572000" cy="2571750"/>
          </a:xfrm>
        </p:spPr>
      </p:sp>
      <p:sp>
        <p:nvSpPr>
          <p:cNvPr id="20483" name="Rectangle 3"/>
          <p:cNvSpPr>
            <a:spLocks noGrp="1" noChangeArrowheads="1"/>
          </p:cNvSpPr>
          <p:nvPr>
            <p:ph type="body" idx="4294967295"/>
          </p:nvPr>
        </p:nvSpPr>
        <p:spPr/>
        <p:txBody>
          <a:bodyPr/>
          <a:lstStyle/>
          <a:p>
            <a:pPr eaLnBrk="1" hangingPunct="1"/>
            <a:r>
              <a:rPr lang="zh-CN" altLang="en-US" dirty="0">
                <a:ea typeface="宋体" panose="02010600030101010101" pitchFamily="2" charset="-122"/>
                <a:sym typeface="+mn-ea"/>
              </a:rPr>
              <a:t>形态学去噪</a:t>
            </a:r>
            <a:endParaRPr lang="en-GB" altLang="zh-CN" dirty="0">
              <a:ea typeface="宋体" panose="02010600030101010101" pitchFamily="2" charset="-122"/>
            </a:endParaRPr>
          </a:p>
          <a:p>
            <a:pPr eaLnBrk="1" hangingPunct="1"/>
            <a:endParaRPr lang="en-GB" altLang="zh-CN"/>
          </a:p>
        </p:txBody>
      </p:sp>
    </p:spTree>
    <p:extLst>
      <p:ext uri="{BB962C8B-B14F-4D97-AF65-F5344CB8AC3E}">
        <p14:creationId xmlns:p14="http://schemas.microsoft.com/office/powerpoint/2010/main" val="410121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833E652-D389-49DF-A3F5-1D5BB13B16EC}" type="slidenum">
              <a:rPr lang="zh-CN" altLang="en-US" sz="1800" smtClean="0"/>
              <a:t>9</a:t>
            </a:fld>
            <a:endParaRPr lang="zh-CN" altLang="en-US" sz="1800"/>
          </a:p>
        </p:txBody>
      </p:sp>
      <p:sp>
        <p:nvSpPr>
          <p:cNvPr id="22530" name="Rectangle 2"/>
          <p:cNvSpPr>
            <a:spLocks noGrp="1" noRot="1" noChangeAspect="1" noChangeArrowheads="1" noTextEdit="1"/>
          </p:cNvSpPr>
          <p:nvPr>
            <p:ph type="sldImg" idx="4294967295"/>
          </p:nvPr>
        </p:nvSpPr>
        <p:spPr>
          <a:xfrm>
            <a:off x="2286000" y="514350"/>
            <a:ext cx="4572000" cy="2571750"/>
          </a:xfrm>
        </p:spPr>
      </p:sp>
      <p:sp>
        <p:nvSpPr>
          <p:cNvPr id="22531" name="Rectangle 3"/>
          <p:cNvSpPr>
            <a:spLocks noGrp="1" noChangeArrowheads="1"/>
          </p:cNvSpPr>
          <p:nvPr>
            <p:ph type="body" idx="4294967295"/>
          </p:nvPr>
        </p:nvSpPr>
        <p:spPr/>
        <p:txBody>
          <a:bodyPr/>
          <a:lstStyle/>
          <a:p>
            <a:pPr eaLnBrk="1" hangingPunct="1"/>
            <a:r>
              <a:rPr lang="zh-CN" altLang="en-US" dirty="0">
                <a:ea typeface="宋体" panose="02010600030101010101" pitchFamily="2" charset="-122"/>
                <a:sym typeface="+mn-ea"/>
              </a:rPr>
              <a:t>形态学去噪</a:t>
            </a:r>
            <a:endParaRPr lang="en-GB" altLang="zh-CN" dirty="0">
              <a:ea typeface="宋体" panose="02010600030101010101" pitchFamily="2" charset="-122"/>
            </a:endParaRPr>
          </a:p>
          <a:p>
            <a:pPr eaLnBrk="1" hangingPunct="1"/>
            <a:endParaRPr lang="en-GB" altLang="zh-CN"/>
          </a:p>
        </p:txBody>
      </p:sp>
    </p:spTree>
    <p:extLst>
      <p:ext uri="{BB962C8B-B14F-4D97-AF65-F5344CB8AC3E}">
        <p14:creationId xmlns:p14="http://schemas.microsoft.com/office/powerpoint/2010/main" val="2647611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7692"/>
          <a:stretch>
            <a:fillRect/>
          </a:stretch>
        </p:blipFill>
        <p:spPr>
          <a:xfrm>
            <a:off x="0" y="0"/>
            <a:ext cx="4988560" cy="6858000"/>
          </a:xfrm>
          <a:prstGeom prst="rect">
            <a:avLst/>
          </a:prstGeom>
        </p:spPr>
      </p:pic>
      <p:sp>
        <p:nvSpPr>
          <p:cNvPr id="2" name="Title 1"/>
          <p:cNvSpPr>
            <a:spLocks noGrp="1"/>
          </p:cNvSpPr>
          <p:nvPr>
            <p:ph type="ctrTitle"/>
          </p:nvPr>
        </p:nvSpPr>
        <p:spPr>
          <a:xfrm>
            <a:off x="2830286" y="1929584"/>
            <a:ext cx="9056915" cy="1672454"/>
          </a:xfrm>
        </p:spPr>
        <p:txBody>
          <a:bodyPr anchor="b">
            <a:normAutofit/>
          </a:bodyPr>
          <a:lstStyle>
            <a:lvl1pPr algn="ctr" rtl="0" fontAlgn="auto">
              <a:lnSpc>
                <a:spcPct val="90000"/>
              </a:lnSpc>
              <a:spcBef>
                <a:spcPct val="0"/>
              </a:spcBef>
              <a:spcAft>
                <a:spcPts val="0"/>
              </a:spcAft>
              <a:defRPr lang="en-US" sz="4400"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2830286" y="3689124"/>
            <a:ext cx="9056915" cy="1655762"/>
          </a:xfrm>
        </p:spPr>
        <p:txBody>
          <a:bodyPr>
            <a:normAutofit/>
          </a:bodyPr>
          <a:lstStyle>
            <a:lvl1pPr marL="0" indent="0" algn="ctr" rtl="0" fontAlgn="base">
              <a:lnSpc>
                <a:spcPct val="90000"/>
              </a:lnSpc>
              <a:spcBef>
                <a:spcPts val="1000"/>
              </a:spcBef>
              <a:spcAft>
                <a:spcPct val="0"/>
              </a:spcAft>
              <a:buFont typeface="Arial" panose="020B0604020202020204" pitchFamily="34" charset="0"/>
              <a:buNone/>
              <a:defRPr lang="en-US" sz="2700" kern="1200" dirty="0">
                <a:solidFill>
                  <a:schemeClr val="tx1"/>
                </a:solidFill>
                <a:latin typeface="+mn-lt"/>
                <a:ea typeface="宋体" panose="02010600030101010101" pitchFamily="2"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FDADA9F-95C9-4ECA-A97E-954A75C17FD7}" type="datetime1">
              <a:rPr lang="en-US" altLang="zh-CN" smtClean="0"/>
              <a:t>3/25/2025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452879"/>
            <a:ext cx="2628900" cy="472408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1452879"/>
            <a:ext cx="7734300" cy="472408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E6C6C8-2F8E-4E71-8BC5-459C1281CA5A}" type="datetime1">
              <a:rPr lang="en-US" altLang="zh-CN" smtClean="0"/>
              <a:t>3/25/2025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30927" y="0"/>
            <a:ext cx="8107676" cy="1055077"/>
          </a:xfrm>
        </p:spPr>
        <p:txBody>
          <a:bodyPr>
            <a:normAutofit/>
          </a:bodyPr>
          <a:lstStyle>
            <a:lvl1pPr algn="l" rtl="0" eaLnBrk="1" fontAlgn="base" hangingPunct="1">
              <a:spcBef>
                <a:spcPct val="0"/>
              </a:spcBef>
              <a:spcAft>
                <a:spcPct val="0"/>
              </a:spcAft>
              <a:defRPr 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50006" y="1236344"/>
            <a:ext cx="11235593" cy="4778375"/>
          </a:xfrm>
        </p:spPr>
        <p:txBody>
          <a:bodyPr/>
          <a:lstStyle>
            <a:lvl2pPr marL="800100" indent="-342900">
              <a:buFont typeface="Wingdings" panose="05000000000000000000" pitchFamily="2" charset="2"/>
              <a:buChar char="n"/>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日期占位符 6"/>
          <p:cNvSpPr>
            <a:spLocks noGrp="1"/>
          </p:cNvSpPr>
          <p:nvPr>
            <p:ph type="dt" sz="half" idx="10"/>
          </p:nvPr>
        </p:nvSpPr>
        <p:spPr/>
        <p:txBody>
          <a:bodyPr/>
          <a:lstStyle/>
          <a:p>
            <a:fld id="{7EF6CE85-5AA6-4051-8D08-89300C06032B}" type="datetime1">
              <a:rPr lang="en-US" altLang="zh-CN" smtClean="0"/>
              <a:t>3/25/2025</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2" name="直接连接符 11"/>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50007" y="0"/>
            <a:ext cx="7603393"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EFB9DC6-A76D-465E-83B6-62C4C045A588}" type="datetime1">
              <a:rPr lang="en-US" altLang="zh-CN" smtClean="0"/>
              <a:t>3/25/2025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7219D99-2ECD-4AB7-BC96-98ADADA40D8F}" type="datetime1">
              <a:rPr lang="en-US" altLang="zh-CN" smtClean="0"/>
              <a:t>3/25/2025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50007" y="1"/>
            <a:ext cx="7923433" cy="1055076"/>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AB5A6E8-87B5-423C-B6D4-D75FFD1E4383}" type="datetime1">
              <a:rPr lang="en-US" altLang="zh-CN" smtClean="0"/>
              <a:t>3/25/2025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0" name="直接连接符 9"/>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11F72EB-EBEC-4524-9538-79F83DA0E6B3}" type="datetime1">
              <a:rPr lang="en-US" altLang="zh-CN" smtClean="0"/>
              <a:t>3/25/2025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6" name="直接连接符 5"/>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8D359-BB09-49EF-9DC4-AE6B9AAB1CBC}" type="datetime1">
              <a:rPr lang="en-US" altLang="zh-CN" smtClean="0"/>
              <a:t>3/25/2025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cxnSp>
        <p:nvCxnSpPr>
          <p:cNvPr id="5" name="直接连接符 4"/>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116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CF6291F-425E-487B-9A62-0CFE86F28993}" type="datetime1">
              <a:rPr lang="en-US" altLang="zh-CN" smtClean="0"/>
              <a:t>3/25/2025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624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3BC1249-C629-4A96-9EDC-EAAEBAA61489}" type="datetime1">
              <a:rPr lang="en-US" altLang="zh-CN" smtClean="0"/>
              <a:t>3/25/2025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9000"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4"/>
          <a:stretch>
            <a:fillRect/>
          </a:stretch>
        </p:blipFill>
        <p:spPr>
          <a:xfrm>
            <a:off x="0" y="1"/>
            <a:ext cx="4105848" cy="6858957"/>
          </a:xfrm>
          <a:prstGeom prst="rect">
            <a:avLst/>
          </a:prstGeom>
        </p:spPr>
      </p:pic>
      <p:sp>
        <p:nvSpPr>
          <p:cNvPr id="2" name="Title Placeholder 1"/>
          <p:cNvSpPr>
            <a:spLocks noGrp="1"/>
          </p:cNvSpPr>
          <p:nvPr>
            <p:ph type="title"/>
          </p:nvPr>
        </p:nvSpPr>
        <p:spPr>
          <a:xfrm>
            <a:off x="401955" y="1"/>
            <a:ext cx="7953913" cy="105507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A9A49-E031-4268-96D3-C1C77FCD1644}" type="datetime1">
              <a:rPr lang="en-US" altLang="zh-CN" smtClean="0"/>
              <a:t>3/25/2025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272452" y="6356350"/>
            <a:ext cx="2743200" cy="365125"/>
          </a:xfrm>
          <a:prstGeom prst="rect">
            <a:avLst/>
          </a:prstGeom>
        </p:spPr>
        <p:txBody>
          <a:bodyPr vert="horz" lIns="91440" tIns="45720" rIns="91440" bIns="45720" rtlCol="0" anchor="ctr"/>
          <a:lstStyle>
            <a:lvl1pPr algn="r" rtl="0" eaLnBrk="1" fontAlgn="base" hangingPunct="1">
              <a:spcBef>
                <a:spcPct val="0"/>
              </a:spcBef>
              <a:spcAft>
                <a:spcPct val="0"/>
              </a:spcAft>
              <a:defRPr lang="en-US" sz="2000" kern="1200" smtClean="0">
                <a:solidFill>
                  <a:schemeClr val="accent1">
                    <a:lumMod val="50000"/>
                  </a:schemeClr>
                </a:solidFill>
                <a:latin typeface="微软雅黑" panose="020B0503020204020204" pitchFamily="34" charset="-122"/>
                <a:ea typeface="微软雅黑" panose="020B0503020204020204" pitchFamily="34" charset="-122"/>
                <a:cs typeface="+mn-cs"/>
              </a:defRPr>
            </a:lvl1pPr>
          </a:lstStyle>
          <a:p>
            <a:fld id="{48F63A3B-78C7-47BE-AE5E-E10140E04643}" type="slidenum">
              <a:rPr lang="en-US" smtClean="0"/>
              <a:t>‹#›</a:t>
            </a:fld>
            <a:endParaRPr lang="en-US" dirty="0"/>
          </a:p>
        </p:txBody>
      </p:sp>
      <p:pic>
        <p:nvPicPr>
          <p:cNvPr id="8" name="图片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8246" y="230188"/>
            <a:ext cx="3298222" cy="6096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base" latinLnBrk="0" hangingPunct="1">
        <a:lnSpc>
          <a:spcPct val="90000"/>
        </a:lnSpc>
        <a:spcBef>
          <a:spcPct val="0"/>
        </a:spcBef>
        <a:spcAft>
          <a:spcPct val="0"/>
        </a:spcAft>
        <a:buNone/>
        <a:defRPr lang="en-US" altLang="en-US" sz="2800" kern="1200" dirty="0">
          <a:solidFill>
            <a:schemeClr val="tx1"/>
          </a:solidFill>
          <a:latin typeface="微软雅黑" panose="020B0503020204020204" pitchFamily="34" charset="-122"/>
          <a:ea typeface="微软雅黑" panose="020B0503020204020204" pitchFamily="34" charset="-122"/>
          <a:cs typeface="+mn-cs"/>
        </a:defRPr>
      </a:lvl1pPr>
    </p:titleStyle>
    <p:bodyStyle>
      <a:lvl1pPr marL="0" indent="0" algn="l"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1pPr>
      <a:lvl2pPr marL="9144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2pPr>
      <a:lvl3pPr marL="13716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3pPr>
      <a:lvl4pPr marL="17145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4pPr>
      <a:lvl5pPr marL="21717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8.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16.png"/><Relationship Id="rId5" Type="http://schemas.openxmlformats.org/officeDocument/2006/relationships/tags" Target="../tags/tag21.xml"/><Relationship Id="rId10" Type="http://schemas.openxmlformats.org/officeDocument/2006/relationships/notesSlide" Target="../notesSlides/notesSlide10.xml"/><Relationship Id="rId4" Type="http://schemas.openxmlformats.org/officeDocument/2006/relationships/tags" Target="../tags/tag20.xml"/><Relationship Id="rId9" Type="http://schemas.openxmlformats.org/officeDocument/2006/relationships/slideLayout" Target="../slideLayouts/slideLayout2.xml"/><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3.jpe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22.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1.png"/><Relationship Id="rId5" Type="http://schemas.openxmlformats.org/officeDocument/2006/relationships/tags" Target="../tags/tag29.xml"/><Relationship Id="rId10" Type="http://schemas.openxmlformats.org/officeDocument/2006/relationships/image" Target="../media/image20.jpeg"/><Relationship Id="rId4" Type="http://schemas.openxmlformats.org/officeDocument/2006/relationships/tags" Target="../tags/tag28.xml"/><Relationship Id="rId9"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4.wmf"/><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25.png"/><Relationship Id="rId5" Type="http://schemas.openxmlformats.org/officeDocument/2006/relationships/tags" Target="../tags/tag39.xml"/><Relationship Id="rId10" Type="http://schemas.openxmlformats.org/officeDocument/2006/relationships/image" Target="../media/image19.png"/><Relationship Id="rId4" Type="http://schemas.openxmlformats.org/officeDocument/2006/relationships/tags" Target="../tags/tag38.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44.xml"/><Relationship Id="rId7"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27.png"/><Relationship Id="rId4" Type="http://schemas.openxmlformats.org/officeDocument/2006/relationships/tags" Target="../tags/tag45.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7.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7.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58.xml"/><Relationship Id="rId7"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10.bin"/><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vmlDrawing" Target="../drawings/vmlDrawing6.vml"/><Relationship Id="rId6" Type="http://schemas.openxmlformats.org/officeDocument/2006/relationships/image" Target="../media/image31.wmf"/><Relationship Id="rId5" Type="http://schemas.openxmlformats.org/officeDocument/2006/relationships/oleObject" Target="../embeddings/oleObject11.bin"/><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32.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3.wmf"/><Relationship Id="rId3" Type="http://schemas.openxmlformats.org/officeDocument/2006/relationships/tags" Target="../tags/tag69.xml"/><Relationship Id="rId7" Type="http://schemas.openxmlformats.org/officeDocument/2006/relationships/notesSlide" Target="../notesSlides/notesSlide23.xml"/><Relationship Id="rId12" Type="http://schemas.openxmlformats.org/officeDocument/2006/relationships/oleObject" Target="../embeddings/oleObject13.bin"/><Relationship Id="rId2" Type="http://schemas.openxmlformats.org/officeDocument/2006/relationships/tags" Target="../tags/tag68.xml"/><Relationship Id="rId1" Type="http://schemas.openxmlformats.org/officeDocument/2006/relationships/vmlDrawing" Target="../drawings/vmlDrawing7.vml"/><Relationship Id="rId6" Type="http://schemas.openxmlformats.org/officeDocument/2006/relationships/slideLayout" Target="../slideLayouts/slideLayout2.xml"/><Relationship Id="rId11" Type="http://schemas.openxmlformats.org/officeDocument/2006/relationships/image" Target="../media/image31.wmf"/><Relationship Id="rId5" Type="http://schemas.openxmlformats.org/officeDocument/2006/relationships/tags" Target="../tags/tag71.xml"/><Relationship Id="rId10" Type="http://schemas.openxmlformats.org/officeDocument/2006/relationships/oleObject" Target="../embeddings/oleObject12.bin"/><Relationship Id="rId4" Type="http://schemas.openxmlformats.org/officeDocument/2006/relationships/tags" Target="../tags/tag70.xml"/><Relationship Id="rId9"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37.jpe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6.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28.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9.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image" Target="../media/image42.wmf"/></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8.vml"/><Relationship Id="rId6" Type="http://schemas.openxmlformats.org/officeDocument/2006/relationships/image" Target="../media/image46.wmf"/><Relationship Id="rId5" Type="http://schemas.openxmlformats.org/officeDocument/2006/relationships/oleObject" Target="../embeddings/oleObject14.bin"/><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oleObject" Target="../embeddings/oleObject15.bin"/><Relationship Id="rId18" Type="http://schemas.openxmlformats.org/officeDocument/2006/relationships/image" Target="../media/image49.emf"/><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51.png"/><Relationship Id="rId17" Type="http://schemas.openxmlformats.org/officeDocument/2006/relationships/oleObject" Target="../embeddings/oleObject17.bin"/><Relationship Id="rId2" Type="http://schemas.openxmlformats.org/officeDocument/2006/relationships/tags" Target="../tags/tag95.xml"/><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vmlDrawing" Target="../drawings/vmlDrawing9.vml"/><Relationship Id="rId6" Type="http://schemas.openxmlformats.org/officeDocument/2006/relationships/tags" Target="../tags/tag99.xml"/><Relationship Id="rId11" Type="http://schemas.openxmlformats.org/officeDocument/2006/relationships/slideLayout" Target="../slideLayouts/slideLayout2.xml"/><Relationship Id="rId5" Type="http://schemas.openxmlformats.org/officeDocument/2006/relationships/tags" Target="../tags/tag98.xml"/><Relationship Id="rId15" Type="http://schemas.openxmlformats.org/officeDocument/2006/relationships/oleObject" Target="../embeddings/oleObject16.bin"/><Relationship Id="rId10" Type="http://schemas.openxmlformats.org/officeDocument/2006/relationships/tags" Target="../tags/tag103.xml"/><Relationship Id="rId19" Type="http://schemas.openxmlformats.org/officeDocument/2006/relationships/oleObject" Target="../embeddings/oleObject18.bin"/><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47.emf"/></Relationships>
</file>

<file path=ppt/slides/_rels/slide41.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47.emf"/><Relationship Id="rId18" Type="http://schemas.openxmlformats.org/officeDocument/2006/relationships/oleObject" Target="../embeddings/oleObject22.bin"/><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oleObject" Target="../embeddings/oleObject19.bin"/><Relationship Id="rId17" Type="http://schemas.openxmlformats.org/officeDocument/2006/relationships/image" Target="../media/image49.emf"/><Relationship Id="rId2" Type="http://schemas.openxmlformats.org/officeDocument/2006/relationships/tags" Target="../tags/tag104.xml"/><Relationship Id="rId16" Type="http://schemas.openxmlformats.org/officeDocument/2006/relationships/oleObject" Target="../embeddings/oleObject21.bin"/><Relationship Id="rId20" Type="http://schemas.openxmlformats.org/officeDocument/2006/relationships/image" Target="../media/image52.png"/><Relationship Id="rId1" Type="http://schemas.openxmlformats.org/officeDocument/2006/relationships/vmlDrawing" Target="../drawings/vmlDrawing10.vml"/><Relationship Id="rId6" Type="http://schemas.openxmlformats.org/officeDocument/2006/relationships/tags" Target="../tags/tag108.xml"/><Relationship Id="rId11" Type="http://schemas.openxmlformats.org/officeDocument/2006/relationships/slideLayout" Target="../slideLayouts/slideLayout2.xml"/><Relationship Id="rId5" Type="http://schemas.openxmlformats.org/officeDocument/2006/relationships/tags" Target="../tags/tag107.xml"/><Relationship Id="rId15" Type="http://schemas.openxmlformats.org/officeDocument/2006/relationships/image" Target="../media/image48.emf"/><Relationship Id="rId10" Type="http://schemas.openxmlformats.org/officeDocument/2006/relationships/tags" Target="../tags/tag112.xml"/><Relationship Id="rId19" Type="http://schemas.openxmlformats.org/officeDocument/2006/relationships/image" Target="../media/image50.emf"/><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vmlDrawing" Target="../drawings/vmlDrawing11.vml"/><Relationship Id="rId5" Type="http://schemas.openxmlformats.org/officeDocument/2006/relationships/image" Target="../media/image54.emf"/><Relationship Id="rId4"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55.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2.xml"/><Relationship Id="rId5" Type="http://schemas.openxmlformats.org/officeDocument/2006/relationships/tags" Target="../tags/tag120.xml"/><Relationship Id="rId4" Type="http://schemas.openxmlformats.org/officeDocument/2006/relationships/tags" Target="../tags/tag11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oleObject" Target="../embeddings/oleObject3.bin"/><Relationship Id="rId18" Type="http://schemas.openxmlformats.org/officeDocument/2006/relationships/image" Target="../media/image9.wmf"/><Relationship Id="rId3" Type="http://schemas.openxmlformats.org/officeDocument/2006/relationships/tags" Target="../tags/tag6.xml"/><Relationship Id="rId21" Type="http://schemas.openxmlformats.org/officeDocument/2006/relationships/image" Target="../media/image12.png"/><Relationship Id="rId7" Type="http://schemas.openxmlformats.org/officeDocument/2006/relationships/tags" Target="../tags/tag10.xml"/><Relationship Id="rId12" Type="http://schemas.openxmlformats.org/officeDocument/2006/relationships/image" Target="../media/image6.wmf"/><Relationship Id="rId17" Type="http://schemas.openxmlformats.org/officeDocument/2006/relationships/oleObject" Target="../embeddings/oleObject5.bin"/><Relationship Id="rId2" Type="http://schemas.openxmlformats.org/officeDocument/2006/relationships/tags" Target="../tags/tag5.xml"/><Relationship Id="rId16" Type="http://schemas.openxmlformats.org/officeDocument/2006/relationships/image" Target="../media/image8.wmf"/><Relationship Id="rId20" Type="http://schemas.openxmlformats.org/officeDocument/2006/relationships/image" Target="../media/image10.wmf"/><Relationship Id="rId1" Type="http://schemas.openxmlformats.org/officeDocument/2006/relationships/vmlDrawing" Target="../drawings/vmlDrawing2.vml"/><Relationship Id="rId6" Type="http://schemas.openxmlformats.org/officeDocument/2006/relationships/tags" Target="../tags/tag9.xml"/><Relationship Id="rId11" Type="http://schemas.openxmlformats.org/officeDocument/2006/relationships/oleObject" Target="../embeddings/oleObject2.bin"/><Relationship Id="rId5" Type="http://schemas.openxmlformats.org/officeDocument/2006/relationships/tags" Target="../tags/tag8.xml"/><Relationship Id="rId15" Type="http://schemas.openxmlformats.org/officeDocument/2006/relationships/oleObject" Target="../embeddings/oleObject4.bin"/><Relationship Id="rId10" Type="http://schemas.openxmlformats.org/officeDocument/2006/relationships/image" Target="../media/image11.png"/><Relationship Id="rId19" Type="http://schemas.openxmlformats.org/officeDocument/2006/relationships/oleObject" Target="../embeddings/oleObject6.bin"/><Relationship Id="rId4" Type="http://schemas.openxmlformats.org/officeDocument/2006/relationships/tags" Target="../tags/tag7.xml"/><Relationship Id="rId9" Type="http://schemas.openxmlformats.org/officeDocument/2006/relationships/notesSlide" Target="../notesSlides/notesSlide5.xml"/><Relationship Id="rId14" Type="http://schemas.openxmlformats.org/officeDocument/2006/relationships/image" Target="../media/image7.wmf"/></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133.xml"/><Relationship Id="rId7" Type="http://schemas.openxmlformats.org/officeDocument/2006/relationships/image" Target="../media/image61.GIF"/><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Layout" Target="../slideLayouts/slideLayout2.xml"/><Relationship Id="rId5" Type="http://schemas.openxmlformats.org/officeDocument/2006/relationships/tags" Target="../tags/tag135.xml"/><Relationship Id="rId4" Type="http://schemas.openxmlformats.org/officeDocument/2006/relationships/tags" Target="../tags/tag134.xml"/></Relationships>
</file>

<file path=ppt/slides/_rels/slide51.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65.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64.png"/><Relationship Id="rId5" Type="http://schemas.openxmlformats.org/officeDocument/2006/relationships/slideLayout" Target="../slideLayouts/slideLayout2.xml"/><Relationship Id="rId4" Type="http://schemas.openxmlformats.org/officeDocument/2006/relationships/tags" Target="../tags/tag14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6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67.png"/><Relationship Id="rId5" Type="http://schemas.openxmlformats.org/officeDocument/2006/relationships/slideLayout" Target="../slideLayouts/slideLayout2.xml"/><Relationship Id="rId4" Type="http://schemas.openxmlformats.org/officeDocument/2006/relationships/tags" Target="../tags/tag148.xml"/></Relationships>
</file>

<file path=ppt/slides/_rels/slide55.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70.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69.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57.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image" Target="../media/image72.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71.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58.xml"/><Relationship Id="rId7" Type="http://schemas.openxmlformats.org/officeDocument/2006/relationships/image" Target="../media/image69.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31.xml"/><Relationship Id="rId5" Type="http://schemas.openxmlformats.org/officeDocument/2006/relationships/slideLayout" Target="../slideLayouts/slideLayout2.xml"/><Relationship Id="rId10" Type="http://schemas.openxmlformats.org/officeDocument/2006/relationships/image" Target="../media/image72.png"/><Relationship Id="rId4" Type="http://schemas.openxmlformats.org/officeDocument/2006/relationships/tags" Target="../tags/tag159.xml"/><Relationship Id="rId9"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tags" Target="../tags/tag12.xml"/><Relationship Id="rId7" Type="http://schemas.openxmlformats.org/officeDocument/2006/relationships/oleObject" Target="../embeddings/oleObject7.bin"/><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5.wmf"/><Relationship Id="rId4" Type="http://schemas.openxmlformats.org/officeDocument/2006/relationships/tags" Target="../tags/tag13.xml"/><Relationship Id="rId9"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kumimoji="0" lang="en-US" altLang="zh-CN" sz="4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Digital Image Processing</a:t>
            </a:r>
            <a:br>
              <a:rPr kumimoji="0" lang="en-US" altLang="zh-CN" sz="4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br>
            <a:r>
              <a:rPr kumimoji="0" lang="en-US" altLang="zh-CN" sz="4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Technologies &amp; Applications</a:t>
            </a:r>
            <a:br>
              <a:rPr lang="en-US" altLang="zh-CN" dirty="0"/>
            </a:br>
            <a:endParaRPr lang="zh-CN" altLang="en-US" dirty="0"/>
          </a:p>
        </p:txBody>
      </p:sp>
      <p:sp>
        <p:nvSpPr>
          <p:cNvPr id="5122" name="Rectangle 3"/>
          <p:cNvSpPr>
            <a:spLocks noGrp="1" noChangeArrowheads="1"/>
          </p:cNvSpPr>
          <p:nvPr>
            <p:ph type="subTitle" idx="1"/>
          </p:nvPr>
        </p:nvSpPr>
        <p:spPr/>
        <p:txBody>
          <a:bodyPr/>
          <a:lstStyle/>
          <a:p>
            <a:pPr marL="0" indent="0" eaLnBrk="1" hangingPunct="1"/>
            <a:r>
              <a:rPr lang="en-IE" altLang="zh-CN" dirty="0">
                <a:sym typeface="+mn-ea"/>
              </a:rPr>
              <a:t>Image Segmentation</a:t>
            </a:r>
            <a:endParaRPr lang="en-IE" altLang="zh-CN" dirty="0">
              <a:ea typeface="宋体" panose="02010600030101010101" pitchFamily="2" charset="-122"/>
            </a:endParaRPr>
          </a:p>
          <a:p>
            <a:pPr marL="0" indent="0" eaLnBrk="1" hangingPunct="1"/>
            <a:endParaRPr lang="en-US" altLang="zh-CN"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pPr eaLnBrk="1" hangingPunct="1"/>
            <a:r>
              <a:rPr lang="en-IE" altLang="zh-CN">
                <a:ea typeface="宋体" panose="02010600030101010101" pitchFamily="2" charset="-122"/>
                <a:sym typeface="+mn-ea"/>
              </a:rPr>
              <a:t>Basic Global Thresholding</a:t>
            </a:r>
            <a:endParaRPr lang="en-US" altLang="zh-CN">
              <a:ea typeface="宋体" panose="02010600030101010101" pitchFamily="2" charset="-122"/>
            </a:endParaRPr>
          </a:p>
        </p:txBody>
      </p:sp>
      <p:sp>
        <p:nvSpPr>
          <p:cNvPr id="23553" name="Rectangle 3"/>
          <p:cNvSpPr>
            <a:spLocks noGrp="1" noChangeArrowheads="1"/>
          </p:cNvSpPr>
          <p:nvPr>
            <p:ph idx="1"/>
          </p:nvPr>
        </p:nvSpPr>
        <p:spPr>
          <a:xfrm>
            <a:off x="573816" y="1343501"/>
            <a:ext cx="11177654" cy="4778375"/>
          </a:xfrm>
        </p:spPr>
        <p:txBody>
          <a:bodyPr/>
          <a:lstStyle/>
          <a:p>
            <a:pPr marL="342900" indent="-342900" algn="just">
              <a:lnSpc>
                <a:spcPct val="150000"/>
              </a:lnSpc>
              <a:spcBef>
                <a:spcPct val="20000"/>
              </a:spcBef>
              <a:buClr>
                <a:srgbClr val="FF0000"/>
              </a:buClr>
              <a:buFont typeface="Wingdings" panose="05000000000000000000" pitchFamily="2" charset="2"/>
              <a:buChar char="v"/>
            </a:pPr>
            <a:r>
              <a:rPr lang="en-US" altLang="zh-CN" sz="2400" dirty="0">
                <a:sym typeface="+mn-ea"/>
              </a:rPr>
              <a:t>To partition the image histogram by using a single threshold </a:t>
            </a:r>
            <a:r>
              <a:rPr lang="en-US" altLang="zh-CN" sz="2400" i="1" dirty="0">
                <a:latin typeface="Times New Roman" panose="02020603050405020304" pitchFamily="18" charset="0"/>
                <a:cs typeface="Times New Roman" panose="02020603050405020304" pitchFamily="18" charset="0"/>
                <a:sym typeface="+mn-ea"/>
              </a:rPr>
              <a:t>T</a:t>
            </a:r>
            <a:r>
              <a:rPr lang="en-US" altLang="zh-CN" sz="2400" dirty="0">
                <a:sym typeface="+mn-ea"/>
              </a:rPr>
              <a:t>.</a:t>
            </a:r>
            <a:endParaRPr lang="en-US" altLang="zh-CN" sz="2400" dirty="0"/>
          </a:p>
          <a:p>
            <a:pPr marL="2057400" lvl="4" indent="-228600" algn="just" rtl="0" eaLnBrk="1" fontAlgn="base" hangingPunct="1">
              <a:lnSpc>
                <a:spcPct val="150000"/>
              </a:lnSpc>
              <a:spcBef>
                <a:spcPct val="20000"/>
              </a:spcBef>
              <a:spcAft>
                <a:spcPct val="0"/>
              </a:spcAft>
              <a:buClr>
                <a:srgbClr val="FF0000"/>
              </a:buClr>
              <a:buFont typeface="Wingdings" panose="05000000000000000000" pitchFamily="2" charset="2"/>
              <a:buChar char="v"/>
            </a:pPr>
            <a:endParaRPr lang="en-US" altLang="zh-CN" sz="2400" dirty="0">
              <a:solidFill>
                <a:schemeClr val="tx1"/>
              </a:solidFill>
            </a:endParaRPr>
          </a:p>
          <a:p>
            <a:pPr marL="342900" indent="-342900" algn="just">
              <a:lnSpc>
                <a:spcPct val="150000"/>
              </a:lnSpc>
              <a:spcBef>
                <a:spcPct val="20000"/>
              </a:spcBef>
              <a:buClr>
                <a:srgbClr val="FF0000"/>
              </a:buClr>
              <a:buFont typeface="Wingdings" panose="05000000000000000000" pitchFamily="2" charset="2"/>
              <a:buChar char="v"/>
            </a:pPr>
            <a:r>
              <a:rPr lang="en-US" altLang="zh-CN" sz="2400" dirty="0">
                <a:sym typeface="+mn-ea"/>
              </a:rPr>
              <a:t>Then the image is scanned and labels are assigned.</a:t>
            </a:r>
            <a:endParaRPr lang="en-US" altLang="zh-CN" sz="2400" dirty="0"/>
          </a:p>
          <a:p>
            <a:pPr marL="2057400" lvl="4" indent="-228600" algn="just" rtl="0" eaLnBrk="1" fontAlgn="base" hangingPunct="1">
              <a:lnSpc>
                <a:spcPct val="150000"/>
              </a:lnSpc>
              <a:spcBef>
                <a:spcPct val="20000"/>
              </a:spcBef>
              <a:spcAft>
                <a:spcPct val="0"/>
              </a:spcAft>
              <a:buClr>
                <a:srgbClr val="FF0000"/>
              </a:buClr>
              <a:buFont typeface="Wingdings" panose="05000000000000000000" pitchFamily="2" charset="2"/>
              <a:buChar char="v"/>
            </a:pPr>
            <a:endParaRPr lang="en-US" altLang="zh-CN" sz="2400" dirty="0">
              <a:solidFill>
                <a:schemeClr val="tx1"/>
              </a:solidFill>
            </a:endParaRPr>
          </a:p>
          <a:p>
            <a:pPr marL="342900" indent="-342900" algn="just">
              <a:lnSpc>
                <a:spcPct val="150000"/>
              </a:lnSpc>
              <a:spcBef>
                <a:spcPct val="20000"/>
              </a:spcBef>
              <a:buClr>
                <a:srgbClr val="FF0000"/>
              </a:buClr>
              <a:buFont typeface="Wingdings" panose="05000000000000000000" pitchFamily="2" charset="2"/>
              <a:buChar char="v"/>
            </a:pPr>
            <a:r>
              <a:rPr lang="en-US" altLang="zh-CN" sz="2400" dirty="0">
                <a:sym typeface="+mn-ea"/>
              </a:rPr>
              <a:t>This technique is successful in highly controlled environments. Or depends on how well the histogram can be partitioned.</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Basic Global Thresholding</a:t>
            </a:r>
            <a:endParaRPr lang="en-IE"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11</a:t>
            </a:fld>
            <a:endParaRPr lang="en-US" dirty="0"/>
          </a:p>
        </p:txBody>
      </p:sp>
      <p:sp>
        <p:nvSpPr>
          <p:cNvPr id="20484" name="Text Box 6"/>
          <p:cNvSpPr txBox="1"/>
          <p:nvPr>
            <p:custDataLst>
              <p:tags r:id="rId1"/>
            </p:custDataLst>
          </p:nvPr>
        </p:nvSpPr>
        <p:spPr>
          <a:xfrm>
            <a:off x="1139038" y="2360613"/>
            <a:ext cx="1803400" cy="368300"/>
          </a:xfrm>
          <a:prstGeom prst="rect">
            <a:avLst/>
          </a:prstGeom>
          <a:noFill/>
          <a:ln w="12700">
            <a:noFill/>
          </a:ln>
        </p:spPr>
        <p:txBody>
          <a:bodyPr wrap="none" anchor="t" anchorCtr="0">
            <a:spAutoFit/>
          </a:bodyPr>
          <a:lstStyle/>
          <a:p>
            <a:r>
              <a:rPr lang="en-IE" altLang="zh-CN" dirty="0">
                <a:latin typeface="微软雅黑" panose="020B0503020204020204" pitchFamily="34" charset="-122"/>
                <a:ea typeface="微软雅黑" panose="020B0503020204020204" pitchFamily="34" charset="-122"/>
              </a:rPr>
              <a:t>Original Image</a:t>
            </a:r>
            <a:endParaRPr lang="en-US" altLang="zh-CN" dirty="0">
              <a:latin typeface="微软雅黑" panose="020B0503020204020204" pitchFamily="34" charset="-122"/>
              <a:ea typeface="微软雅黑" panose="020B0503020204020204" pitchFamily="34" charset="-122"/>
            </a:endParaRPr>
          </a:p>
        </p:txBody>
      </p:sp>
      <p:sp>
        <p:nvSpPr>
          <p:cNvPr id="20485" name="Text Box 7"/>
          <p:cNvSpPr txBox="1"/>
          <p:nvPr>
            <p:custDataLst>
              <p:tags r:id="rId2"/>
            </p:custDataLst>
          </p:nvPr>
        </p:nvSpPr>
        <p:spPr>
          <a:xfrm>
            <a:off x="9419254" y="2362200"/>
            <a:ext cx="801823" cy="369332"/>
          </a:xfrm>
          <a:prstGeom prst="rect">
            <a:avLst/>
          </a:prstGeom>
          <a:noFill/>
          <a:ln w="12700">
            <a:noFill/>
          </a:ln>
        </p:spPr>
        <p:txBody>
          <a:bodyPr wrap="none" anchor="t" anchorCtr="0">
            <a:spAutoFit/>
          </a:bodyPr>
          <a:lstStyle/>
          <a:p>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T</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=125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486" name="Picture 10" descr="Fig0926(a)(rice)"/>
          <p:cNvPicPr>
            <a:picLocks noGrp="1" noChangeAspect="1"/>
          </p:cNvPicPr>
          <p:nvPr>
            <p:ph sz="quarter" idx="3"/>
            <p:custDataLst>
              <p:tags r:id="rId3"/>
            </p:custDataLst>
          </p:nvPr>
        </p:nvPicPr>
        <p:blipFill>
          <a:blip r:embed="rId11"/>
          <a:stretch>
            <a:fillRect/>
          </a:stretch>
        </p:blipFill>
        <p:spPr>
          <a:xfrm>
            <a:off x="3152941" y="1381125"/>
            <a:ext cx="2317750" cy="2317750"/>
          </a:xfrm>
        </p:spPr>
      </p:pic>
      <p:pic>
        <p:nvPicPr>
          <p:cNvPr id="20487" name="Picture 12" descr="a2"/>
          <p:cNvPicPr>
            <a:picLocks noChangeAspect="1"/>
          </p:cNvPicPr>
          <p:nvPr>
            <p:custDataLst>
              <p:tags r:id="rId4"/>
            </p:custDataLst>
          </p:nvPr>
        </p:nvPicPr>
        <p:blipFill>
          <a:blip r:embed="rId12"/>
          <a:srcRect l="16824" t="6462" r="17496" b="14432"/>
          <a:stretch>
            <a:fillRect/>
          </a:stretch>
        </p:blipFill>
        <p:spPr>
          <a:xfrm>
            <a:off x="3071978" y="4129088"/>
            <a:ext cx="2497138" cy="2543175"/>
          </a:xfrm>
          <a:prstGeom prst="rect">
            <a:avLst/>
          </a:prstGeom>
          <a:noFill/>
          <a:ln w="9525">
            <a:noFill/>
          </a:ln>
        </p:spPr>
      </p:pic>
      <p:sp>
        <p:nvSpPr>
          <p:cNvPr id="20488" name="Text Box 13"/>
          <p:cNvSpPr txBox="1"/>
          <p:nvPr>
            <p:custDataLst>
              <p:tags r:id="rId5"/>
            </p:custDataLst>
          </p:nvPr>
        </p:nvSpPr>
        <p:spPr>
          <a:xfrm>
            <a:off x="2056931" y="5389880"/>
            <a:ext cx="801823" cy="369332"/>
          </a:xfrm>
          <a:prstGeom prst="rect">
            <a:avLst/>
          </a:prstGeom>
          <a:noFill/>
          <a:ln w="12700">
            <a:noFill/>
          </a:ln>
        </p:spPr>
        <p:txBody>
          <a:bodyPr wrap="none" anchor="t" anchorCtr="0">
            <a:spAutoFit/>
          </a:bodyPr>
          <a:lstStyle/>
          <a:p>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T</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=150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489" name="Picture 14" descr="a3"/>
          <p:cNvPicPr>
            <a:picLocks noChangeAspect="1"/>
          </p:cNvPicPr>
          <p:nvPr>
            <p:custDataLst>
              <p:tags r:id="rId6"/>
            </p:custDataLst>
          </p:nvPr>
        </p:nvPicPr>
        <p:blipFill>
          <a:blip r:embed="rId13"/>
          <a:srcRect l="17496" t="9912" r="22748" b="14868"/>
          <a:stretch>
            <a:fillRect/>
          </a:stretch>
        </p:blipFill>
        <p:spPr>
          <a:xfrm>
            <a:off x="6786925" y="4154488"/>
            <a:ext cx="2401888" cy="2457450"/>
          </a:xfrm>
          <a:prstGeom prst="rect">
            <a:avLst/>
          </a:prstGeom>
          <a:noFill/>
          <a:ln w="9525">
            <a:noFill/>
          </a:ln>
        </p:spPr>
      </p:pic>
      <p:sp>
        <p:nvSpPr>
          <p:cNvPr id="20490" name="Text Box 15"/>
          <p:cNvSpPr txBox="1"/>
          <p:nvPr>
            <p:custDataLst>
              <p:tags r:id="rId7"/>
            </p:custDataLst>
          </p:nvPr>
        </p:nvSpPr>
        <p:spPr>
          <a:xfrm>
            <a:off x="9419254" y="5389563"/>
            <a:ext cx="793230" cy="369332"/>
          </a:xfrm>
          <a:prstGeom prst="rect">
            <a:avLst/>
          </a:prstGeom>
          <a:noFill/>
          <a:ln w="12700">
            <a:noFill/>
          </a:ln>
        </p:spPr>
        <p:txBody>
          <a:bodyPr wrap="none" anchor="t" anchorCtr="0">
            <a:spAutoFit/>
          </a:bodyPr>
          <a:lstStyle/>
          <a:p>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T</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=110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483" name="Picture 8" descr="a1"/>
          <p:cNvPicPr>
            <a:picLocks noGrp="1" noChangeAspect="1"/>
          </p:cNvPicPr>
          <p:nvPr>
            <p:ph sz="quarter" idx="2"/>
            <p:custDataLst>
              <p:tags r:id="rId8"/>
            </p:custDataLst>
          </p:nvPr>
        </p:nvPicPr>
        <p:blipFill>
          <a:blip r:embed="rId14"/>
          <a:srcRect l="12955" t="5956" r="14020" b="13776"/>
          <a:stretch>
            <a:fillRect/>
          </a:stretch>
        </p:blipFill>
        <p:spPr>
          <a:xfrm>
            <a:off x="6627858" y="1335088"/>
            <a:ext cx="2803525" cy="2460625"/>
          </a:xfrm>
        </p:spPr>
      </p:pic>
      <p:sp>
        <p:nvSpPr>
          <p:cNvPr id="4" name="文本框 3"/>
          <p:cNvSpPr txBox="1"/>
          <p:nvPr/>
        </p:nvSpPr>
        <p:spPr>
          <a:xfrm>
            <a:off x="1068264" y="1413921"/>
            <a:ext cx="1680210" cy="368300"/>
          </a:xfrm>
          <a:prstGeom prst="rect">
            <a:avLst/>
          </a:prstGeom>
          <a:noFill/>
        </p:spPr>
        <p:txBody>
          <a:bodyPr wrap="square" rtlCol="0">
            <a:spAutoFit/>
          </a:bodyPr>
          <a:lstStyle/>
          <a:p>
            <a:r>
              <a:rPr lang="en-IE" altLang="zh-CN" dirty="0">
                <a:solidFill>
                  <a:srgbClr val="FF0000"/>
                </a:solidFill>
                <a:latin typeface="微软雅黑" panose="020B0503020204020204" pitchFamily="34" charset="-122"/>
                <a:ea typeface="微软雅黑" panose="020B0503020204020204" pitchFamily="34" charset="-122"/>
                <a:sym typeface="+mn-ea"/>
              </a:rPr>
              <a:t>Threshold2.m</a:t>
            </a:r>
            <a:endParaRPr lang="zh-CN" altLang="en-US" dirty="0">
              <a:latin typeface="微软雅黑" panose="020B0503020204020204" pitchFamily="34" charset="-122"/>
              <a:ea typeface="微软雅黑" panose="020B0503020204020204" pitchFamily="34" charset="-122"/>
            </a:endParaRPr>
          </a:p>
        </p:txBody>
      </p:sp>
      <p:pic>
        <p:nvPicPr>
          <p:cNvPr id="13" name="Picture 8" descr="a1"/>
          <p:cNvPicPr>
            <a:picLocks noGrp="1" noChangeAspect="1" noChangeArrowheads="1"/>
          </p:cNvPicPr>
          <p:nvPr>
            <p:ph sz="quarter" idx="4294967295"/>
          </p:nvPr>
        </p:nvPicPr>
        <p:blipFill>
          <a:blip r:embed="rId14">
            <a:extLst>
              <a:ext uri="{28A0092B-C50C-407E-A947-70E740481C1C}">
                <a14:useLocalDpi xmlns:a14="http://schemas.microsoft.com/office/drawing/2010/main" val="0"/>
              </a:ext>
            </a:extLst>
          </a:blip>
          <a:srcRect l="12955" t="5956" r="14020" b="13776"/>
          <a:stretch>
            <a:fillRect/>
          </a:stretch>
        </p:blipFill>
        <p:spPr>
          <a:xfrm>
            <a:off x="6586106" y="1388451"/>
            <a:ext cx="2803525" cy="2460625"/>
          </a:xfrm>
          <a:prstGeom prst="rect">
            <a:avLst/>
          </a:prstGeom>
        </p:spPr>
      </p:pic>
      <p:pic>
        <p:nvPicPr>
          <p:cNvPr id="14" name="Picture 10" descr="Fig0926(a)(rice)"/>
          <p:cNvPicPr>
            <a:picLocks noGrp="1" noChangeAspect="1" noChangeArrowheads="1"/>
          </p:cNvPicPr>
          <p:nvPr>
            <p:ph sz="quarter" idx="4294967295"/>
          </p:nvPr>
        </p:nvPicPr>
        <p:blipFill>
          <a:blip r:embed="rId11">
            <a:extLst>
              <a:ext uri="{28A0092B-C50C-407E-A947-70E740481C1C}">
                <a14:useLocalDpi xmlns:a14="http://schemas.microsoft.com/office/drawing/2010/main" val="0"/>
              </a:ext>
            </a:extLst>
          </a:blip>
          <a:srcRect/>
          <a:stretch>
            <a:fillRect/>
          </a:stretch>
        </p:blipFill>
        <p:spPr>
          <a:xfrm>
            <a:off x="3152941" y="1459889"/>
            <a:ext cx="2317750" cy="2317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Basic Global Thresholding</a:t>
            </a:r>
            <a:r>
              <a:rPr lang="en-IE" altLang="zh-CN">
                <a:ea typeface="宋体" panose="02010600030101010101" pitchFamily="2" charset="-122"/>
              </a:rPr>
              <a:t> </a:t>
            </a:r>
            <a:endParaRPr lang="en-GB"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12</a:t>
            </a:fld>
            <a:endParaRPr lang="en-US" dirty="0"/>
          </a:p>
        </p:txBody>
      </p:sp>
      <p:sp>
        <p:nvSpPr>
          <p:cNvPr id="26632" name="Rectangle 121"/>
          <p:cNvSpPr>
            <a:spLocks noChangeArrowheads="1"/>
          </p:cNvSpPr>
          <p:nvPr/>
        </p:nvSpPr>
        <p:spPr bwMode="auto">
          <a:xfrm>
            <a:off x="2058988" y="1570038"/>
            <a:ext cx="822960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endParaRPr lang="en-US" altLang="zh-CN" sz="3200" dirty="0">
              <a:ea typeface="宋体" panose="02010600030101010101" pitchFamily="2" charset="-122"/>
            </a:endParaRPr>
          </a:p>
        </p:txBody>
      </p:sp>
      <p:pic>
        <p:nvPicPr>
          <p:cNvPr id="22529" name="Picture 13" descr="2"/>
          <p:cNvPicPr>
            <a:picLocks noChangeAspect="1"/>
          </p:cNvPicPr>
          <p:nvPr>
            <p:custDataLst>
              <p:tags r:id="rId1"/>
            </p:custDataLst>
          </p:nvPr>
        </p:nvPicPr>
        <p:blipFill>
          <a:blip r:embed="rId10"/>
          <a:srcRect l="10432" t="7207" r="10432" b="7259"/>
          <a:stretch>
            <a:fillRect/>
          </a:stretch>
        </p:blipFill>
        <p:spPr>
          <a:xfrm>
            <a:off x="6500813" y="1155383"/>
            <a:ext cx="3640137" cy="2944812"/>
          </a:xfrm>
          <a:prstGeom prst="rect">
            <a:avLst/>
          </a:prstGeom>
          <a:noFill/>
          <a:ln w="9525">
            <a:noFill/>
          </a:ln>
        </p:spPr>
      </p:pic>
      <p:pic>
        <p:nvPicPr>
          <p:cNvPr id="22531" name="Picture 11" descr="Fig0925(a)(dowels)"/>
          <p:cNvPicPr>
            <a:picLocks noChangeAspect="1"/>
          </p:cNvPicPr>
          <p:nvPr>
            <p:custDataLst>
              <p:tags r:id="rId2"/>
            </p:custDataLst>
          </p:nvPr>
        </p:nvPicPr>
        <p:blipFill>
          <a:blip r:embed="rId11"/>
          <a:stretch>
            <a:fillRect/>
          </a:stretch>
        </p:blipFill>
        <p:spPr>
          <a:xfrm>
            <a:off x="1841500" y="1242695"/>
            <a:ext cx="3630613" cy="2857500"/>
          </a:xfrm>
          <a:prstGeom prst="rect">
            <a:avLst/>
          </a:prstGeom>
          <a:noFill/>
          <a:ln w="9525">
            <a:noFill/>
          </a:ln>
        </p:spPr>
      </p:pic>
      <p:pic>
        <p:nvPicPr>
          <p:cNvPr id="22532" name="Picture 12" descr="1"/>
          <p:cNvPicPr>
            <a:picLocks noChangeAspect="1"/>
          </p:cNvPicPr>
          <p:nvPr>
            <p:custDataLst>
              <p:tags r:id="rId3"/>
            </p:custDataLst>
          </p:nvPr>
        </p:nvPicPr>
        <p:blipFill>
          <a:blip r:embed="rId12"/>
          <a:stretch>
            <a:fillRect/>
          </a:stretch>
        </p:blipFill>
        <p:spPr>
          <a:xfrm>
            <a:off x="1841183" y="4097020"/>
            <a:ext cx="3646487" cy="2733675"/>
          </a:xfrm>
          <a:prstGeom prst="rect">
            <a:avLst/>
          </a:prstGeom>
          <a:noFill/>
          <a:ln w="9525">
            <a:noFill/>
          </a:ln>
        </p:spPr>
      </p:pic>
      <p:pic>
        <p:nvPicPr>
          <p:cNvPr id="17415" name="Picture 14" descr="3"/>
          <p:cNvPicPr>
            <a:picLocks noChangeAspect="1"/>
          </p:cNvPicPr>
          <p:nvPr>
            <p:custDataLst>
              <p:tags r:id="rId4"/>
            </p:custDataLst>
          </p:nvPr>
        </p:nvPicPr>
        <p:blipFill>
          <a:blip r:embed="rId13"/>
          <a:srcRect l="10678" t="8870" r="10849" b="8411"/>
          <a:stretch>
            <a:fillRect/>
          </a:stretch>
        </p:blipFill>
        <p:spPr>
          <a:xfrm>
            <a:off x="6501765" y="4035425"/>
            <a:ext cx="3639185" cy="2822575"/>
          </a:xfrm>
          <a:prstGeom prst="rect">
            <a:avLst/>
          </a:prstGeom>
          <a:noFill/>
          <a:ln w="9525">
            <a:noFill/>
          </a:ln>
        </p:spPr>
      </p:pic>
      <p:sp>
        <p:nvSpPr>
          <p:cNvPr id="22534" name="Line 8"/>
          <p:cNvSpPr/>
          <p:nvPr>
            <p:custDataLst>
              <p:tags r:id="rId5"/>
            </p:custDataLst>
          </p:nvPr>
        </p:nvSpPr>
        <p:spPr>
          <a:xfrm flipV="1">
            <a:off x="3702050" y="4539933"/>
            <a:ext cx="0" cy="2290762"/>
          </a:xfrm>
          <a:prstGeom prst="line">
            <a:avLst/>
          </a:prstGeom>
          <a:ln w="12700" cap="flat" cmpd="sng">
            <a:solidFill>
              <a:srgbClr val="FF6600"/>
            </a:solidFill>
            <a:prstDash val="dash"/>
            <a:round/>
            <a:headEnd type="none" w="med" len="med"/>
            <a:tailEnd type="none" w="med" len="med"/>
          </a:ln>
        </p:spPr>
      </p:sp>
      <p:sp>
        <p:nvSpPr>
          <p:cNvPr id="22535" name="Text Box 9"/>
          <p:cNvSpPr txBox="1"/>
          <p:nvPr>
            <p:custDataLst>
              <p:tags r:id="rId6"/>
            </p:custDataLst>
          </p:nvPr>
        </p:nvSpPr>
        <p:spPr>
          <a:xfrm>
            <a:off x="4302125" y="4578985"/>
            <a:ext cx="2199005" cy="829945"/>
          </a:xfrm>
          <a:prstGeom prst="rect">
            <a:avLst/>
          </a:prstGeom>
          <a:noFill/>
          <a:ln w="12700">
            <a:noFill/>
          </a:ln>
        </p:spPr>
        <p:txBody>
          <a:bodyPr wrap="square" anchor="t" anchorCtr="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T is gotten by observation</a:t>
            </a:r>
          </a:p>
        </p:txBody>
      </p:sp>
      <p:sp>
        <p:nvSpPr>
          <p:cNvPr id="22536" name="Line 10"/>
          <p:cNvSpPr/>
          <p:nvPr>
            <p:custDataLst>
              <p:tags r:id="rId7"/>
            </p:custDataLst>
          </p:nvPr>
        </p:nvSpPr>
        <p:spPr>
          <a:xfrm flipH="1">
            <a:off x="3770313" y="5024120"/>
            <a:ext cx="609600" cy="479425"/>
          </a:xfrm>
          <a:prstGeom prst="line">
            <a:avLst/>
          </a:prstGeom>
          <a:ln w="12700" cap="flat" cmpd="sng">
            <a:solidFill>
              <a:srgbClr val="FF0000"/>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Basic Global Thresholding Algorithm</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13</a:t>
            </a:fld>
            <a:endParaRPr lang="en-US" dirty="0"/>
          </a:p>
        </p:txBody>
      </p:sp>
      <p:sp>
        <p:nvSpPr>
          <p:cNvPr id="24578" name="Rectangle 3"/>
          <p:cNvSpPr>
            <a:spLocks noGrp="1"/>
          </p:cNvSpPr>
          <p:nvPr>
            <p:ph idx="1"/>
            <p:custDataLst>
              <p:tags r:id="rId2"/>
            </p:custDataLst>
          </p:nvPr>
        </p:nvSpPr>
        <p:spPr>
          <a:xfrm>
            <a:off x="528320" y="1333500"/>
            <a:ext cx="11189970" cy="5269230"/>
          </a:xfrm>
        </p:spPr>
        <p:txBody>
          <a:bodyPr vert="horz" wrap="square" lIns="91440" tIns="45720" rIns="91440" bIns="45720" anchor="t" anchorCtr="0">
            <a:noAutofit/>
          </a:bodyPr>
          <a:lstStyle/>
          <a:p>
            <a:pPr marL="609600" indent="-609600" eaLnBrk="1" hangingPunct="1">
              <a:lnSpc>
                <a:spcPct val="120000"/>
              </a:lnSpc>
              <a:buNone/>
            </a:pPr>
            <a:r>
              <a:rPr lang="en-IE" altLang="zh-CN" sz="2000" dirty="0">
                <a:solidFill>
                  <a:schemeClr val="tx1"/>
                </a:solidFill>
                <a:uFillTx/>
              </a:rPr>
              <a:t>The basic global threshold, </a:t>
            </a:r>
            <a:r>
              <a:rPr lang="en-IE" altLang="zh-CN" sz="2000" i="1" dirty="0">
                <a:solidFill>
                  <a:schemeClr val="tx1"/>
                </a:solidFill>
                <a:uFillTx/>
                <a:latin typeface="Times New Roman" panose="02020603050405020304" pitchFamily="18" charset="0"/>
                <a:cs typeface="Times New Roman" panose="02020603050405020304" pitchFamily="18" charset="0"/>
              </a:rPr>
              <a:t>T</a:t>
            </a:r>
            <a:r>
              <a:rPr lang="en-IE" altLang="zh-CN" sz="2000" dirty="0">
                <a:solidFill>
                  <a:schemeClr val="tx1"/>
                </a:solidFill>
                <a:uFillTx/>
              </a:rPr>
              <a:t>, is calculated as follows:</a:t>
            </a:r>
          </a:p>
          <a:p>
            <a:pPr marL="812800" lvl="1" indent="-457200" algn="just" eaLnBrk="1" hangingPunct="1">
              <a:lnSpc>
                <a:spcPct val="120000"/>
              </a:lnSpc>
              <a:buFont typeface="+mj-lt"/>
              <a:buAutoNum type="arabicPeriod"/>
            </a:pPr>
            <a:r>
              <a:rPr lang="en-IE" altLang="zh-CN" sz="2000" dirty="0">
                <a:solidFill>
                  <a:schemeClr val="tx1"/>
                </a:solidFill>
                <a:uFillTx/>
              </a:rPr>
              <a:t>Select an initial estimate for </a:t>
            </a:r>
            <a:r>
              <a:rPr lang="en-IE" altLang="zh-CN" sz="2000" i="1" dirty="0">
                <a:solidFill>
                  <a:schemeClr val="tx1"/>
                </a:solidFill>
                <a:uFillTx/>
                <a:latin typeface="Times New Roman" panose="02020603050405020304" pitchFamily="18" charset="0"/>
                <a:cs typeface="Times New Roman" panose="02020603050405020304" pitchFamily="18" charset="0"/>
              </a:rPr>
              <a:t>T</a:t>
            </a:r>
            <a:r>
              <a:rPr lang="en-IE" altLang="zh-CN" sz="2000" dirty="0">
                <a:solidFill>
                  <a:schemeClr val="tx1"/>
                </a:solidFill>
                <a:uFillTx/>
              </a:rPr>
              <a:t> (typically the average grey level in the image).</a:t>
            </a:r>
          </a:p>
          <a:p>
            <a:pPr marL="812800" lvl="1" indent="-457200" algn="just">
              <a:lnSpc>
                <a:spcPct val="120000"/>
              </a:lnSpc>
              <a:buFont typeface="+mj-lt"/>
              <a:buAutoNum type="arabicPeriod"/>
            </a:pPr>
            <a:r>
              <a:rPr lang="en-US" altLang="zh-CN" sz="2000" dirty="0">
                <a:solidFill>
                  <a:schemeClr val="tx1"/>
                </a:solidFill>
                <a:uFillTx/>
              </a:rPr>
              <a:t>Segment the image using </a:t>
            </a:r>
            <a:r>
              <a:rPr lang="en-IE" altLang="zh-CN" sz="2000" i="1" dirty="0">
                <a:latin typeface="Times New Roman" panose="02020603050405020304" pitchFamily="18" charset="0"/>
                <a:cs typeface="Times New Roman" panose="02020603050405020304" pitchFamily="18" charset="0"/>
              </a:rPr>
              <a:t>T</a:t>
            </a:r>
            <a:r>
              <a:rPr lang="en-US" altLang="zh-CN" sz="2000" dirty="0">
                <a:solidFill>
                  <a:schemeClr val="tx1"/>
                </a:solidFill>
                <a:uFillTx/>
              </a:rPr>
              <a:t> to produce two groups of pixels: </a:t>
            </a:r>
            <a:r>
              <a:rPr lang="en-US" altLang="zh-CN" sz="2000" i="1" dirty="0">
                <a:solidFill>
                  <a:schemeClr val="tx1"/>
                </a:solidFill>
                <a:uFillTx/>
                <a:latin typeface="Times New Roman" panose="02020603050405020304" pitchFamily="18" charset="0"/>
                <a:cs typeface="Times New Roman" panose="02020603050405020304" pitchFamily="18" charset="0"/>
              </a:rPr>
              <a:t>G</a:t>
            </a:r>
            <a:r>
              <a:rPr lang="en-US" altLang="zh-CN" sz="2000" baseline="-25000" dirty="0">
                <a:solidFill>
                  <a:schemeClr val="tx1"/>
                </a:solidFill>
                <a:uFillTx/>
                <a:latin typeface="Times New Roman" panose="02020603050405020304" pitchFamily="18" charset="0"/>
                <a:cs typeface="Times New Roman" panose="02020603050405020304" pitchFamily="18" charset="0"/>
              </a:rPr>
              <a:t>1</a:t>
            </a:r>
            <a:r>
              <a:rPr lang="en-US" altLang="zh-CN" sz="2000" dirty="0">
                <a:solidFill>
                  <a:schemeClr val="tx1"/>
                </a:solidFill>
                <a:uFillTx/>
              </a:rPr>
              <a:t> consisting of pixels with grey levels &gt;</a:t>
            </a:r>
            <a:r>
              <a:rPr lang="en-IE" altLang="zh-CN" sz="2000" i="1" dirty="0">
                <a:latin typeface="Times New Roman" panose="02020603050405020304" pitchFamily="18" charset="0"/>
                <a:cs typeface="Times New Roman" panose="02020603050405020304" pitchFamily="18" charset="0"/>
              </a:rPr>
              <a:t> T</a:t>
            </a:r>
            <a:r>
              <a:rPr lang="en-US" altLang="zh-CN" sz="2000" dirty="0">
                <a:solidFill>
                  <a:schemeClr val="tx1"/>
                </a:solidFill>
                <a:uFillTx/>
              </a:rPr>
              <a:t> and </a:t>
            </a:r>
            <a:r>
              <a:rPr lang="en-US" altLang="zh-CN" sz="2000" i="1" dirty="0">
                <a:solidFill>
                  <a:schemeClr val="tx1"/>
                </a:solidFill>
                <a:uFillTx/>
                <a:latin typeface="Times New Roman" panose="02020603050405020304" pitchFamily="18" charset="0"/>
                <a:cs typeface="Times New Roman" panose="02020603050405020304" pitchFamily="18" charset="0"/>
              </a:rPr>
              <a:t>G</a:t>
            </a:r>
            <a:r>
              <a:rPr lang="en-US" altLang="zh-CN" sz="2000" baseline="-25000" dirty="0">
                <a:solidFill>
                  <a:schemeClr val="tx1"/>
                </a:solidFill>
                <a:uFillTx/>
                <a:latin typeface="Times New Roman" panose="02020603050405020304" pitchFamily="18" charset="0"/>
                <a:cs typeface="Times New Roman" panose="02020603050405020304" pitchFamily="18" charset="0"/>
              </a:rPr>
              <a:t>2</a:t>
            </a:r>
            <a:r>
              <a:rPr lang="en-US" altLang="zh-CN" sz="2000" dirty="0">
                <a:solidFill>
                  <a:schemeClr val="tx1"/>
                </a:solidFill>
                <a:uFillTx/>
              </a:rPr>
              <a:t> consisting pixels with grey levels ≤ </a:t>
            </a:r>
            <a:r>
              <a:rPr lang="en-IE" altLang="zh-CN" sz="2000" i="1" dirty="0">
                <a:latin typeface="Times New Roman" panose="02020603050405020304" pitchFamily="18" charset="0"/>
                <a:cs typeface="Times New Roman" panose="02020603050405020304" pitchFamily="18" charset="0"/>
              </a:rPr>
              <a:t>T</a:t>
            </a:r>
            <a:r>
              <a:rPr lang="en-US" altLang="zh-CN" sz="2000" dirty="0">
                <a:solidFill>
                  <a:schemeClr val="tx1"/>
                </a:solidFill>
                <a:uFillTx/>
              </a:rPr>
              <a:t>.</a:t>
            </a:r>
          </a:p>
          <a:p>
            <a:pPr marL="812800" lvl="1" indent="-457200" algn="just" eaLnBrk="1" hangingPunct="1">
              <a:lnSpc>
                <a:spcPct val="120000"/>
              </a:lnSpc>
              <a:buFont typeface="+mj-lt"/>
              <a:buAutoNum type="arabicPeriod"/>
            </a:pPr>
            <a:r>
              <a:rPr lang="en-US" altLang="zh-CN" sz="2000" dirty="0">
                <a:solidFill>
                  <a:schemeClr val="tx1"/>
                </a:solidFill>
                <a:uFillTx/>
              </a:rPr>
              <a:t>Compute the average grey levels of pixels in </a:t>
            </a:r>
            <a:r>
              <a:rPr lang="en-US" altLang="zh-CN" sz="2000" i="1" dirty="0">
                <a:solidFill>
                  <a:schemeClr val="tx1"/>
                </a:solidFill>
                <a:uFillTx/>
                <a:latin typeface="Times New Roman" panose="02020603050405020304" pitchFamily="18" charset="0"/>
                <a:cs typeface="Times New Roman" panose="02020603050405020304" pitchFamily="18" charset="0"/>
              </a:rPr>
              <a:t>G</a:t>
            </a:r>
            <a:r>
              <a:rPr lang="en-US" altLang="zh-CN" sz="2000" baseline="-25000" dirty="0">
                <a:solidFill>
                  <a:schemeClr val="tx1"/>
                </a:solidFill>
                <a:uFillTx/>
                <a:latin typeface="Times New Roman" panose="02020603050405020304" pitchFamily="18" charset="0"/>
                <a:cs typeface="Times New Roman" panose="02020603050405020304" pitchFamily="18" charset="0"/>
              </a:rPr>
              <a:t>1</a:t>
            </a:r>
            <a:r>
              <a:rPr lang="en-US" altLang="zh-CN" sz="2000" dirty="0">
                <a:solidFill>
                  <a:schemeClr val="tx1"/>
                </a:solidFill>
                <a:uFillTx/>
              </a:rPr>
              <a:t> to give </a:t>
            </a:r>
            <a:r>
              <a:rPr lang="en-US" altLang="zh-CN" sz="2000" i="1" dirty="0">
                <a:solidFill>
                  <a:schemeClr val="tx1"/>
                </a:solidFill>
                <a:uFillTx/>
                <a:latin typeface="Times New Roman" panose="02020603050405020304" pitchFamily="18" charset="0"/>
                <a:cs typeface="Times New Roman" panose="02020603050405020304" pitchFamily="18" charset="0"/>
              </a:rPr>
              <a:t>μ</a:t>
            </a:r>
            <a:r>
              <a:rPr lang="en-US" altLang="zh-CN" sz="2000" baseline="-25000" dirty="0">
                <a:solidFill>
                  <a:schemeClr val="tx1"/>
                </a:solidFill>
                <a:uFillTx/>
                <a:latin typeface="Times New Roman" panose="02020603050405020304" pitchFamily="18" charset="0"/>
                <a:cs typeface="Times New Roman" panose="02020603050405020304" pitchFamily="18" charset="0"/>
              </a:rPr>
              <a:t>1</a:t>
            </a:r>
            <a:r>
              <a:rPr lang="en-US" altLang="zh-CN" sz="2000" dirty="0">
                <a:solidFill>
                  <a:schemeClr val="tx1"/>
                </a:solidFill>
                <a:uFillTx/>
              </a:rPr>
              <a:t> and </a:t>
            </a:r>
            <a:r>
              <a:rPr lang="en-US" altLang="zh-CN" sz="2000" i="1" dirty="0">
                <a:solidFill>
                  <a:schemeClr val="tx1"/>
                </a:solidFill>
                <a:uFillTx/>
                <a:latin typeface="Times New Roman" panose="02020603050405020304" pitchFamily="18" charset="0"/>
                <a:cs typeface="Times New Roman" panose="02020603050405020304" pitchFamily="18" charset="0"/>
              </a:rPr>
              <a:t>G</a:t>
            </a:r>
            <a:r>
              <a:rPr lang="en-US" altLang="zh-CN" sz="2000" baseline="-25000" dirty="0">
                <a:solidFill>
                  <a:schemeClr val="tx1"/>
                </a:solidFill>
                <a:uFillTx/>
                <a:latin typeface="Times New Roman" panose="02020603050405020304" pitchFamily="18" charset="0"/>
                <a:cs typeface="Times New Roman" panose="02020603050405020304" pitchFamily="18" charset="0"/>
              </a:rPr>
              <a:t>2</a:t>
            </a:r>
            <a:r>
              <a:rPr lang="en-US" altLang="zh-CN" sz="2000" dirty="0">
                <a:solidFill>
                  <a:schemeClr val="tx1"/>
                </a:solidFill>
                <a:uFillTx/>
              </a:rPr>
              <a:t> to give </a:t>
            </a:r>
            <a:r>
              <a:rPr lang="en-US" altLang="zh-CN" sz="2000" i="1" dirty="0">
                <a:solidFill>
                  <a:schemeClr val="tx1"/>
                </a:solidFill>
                <a:uFillTx/>
                <a:latin typeface="Times New Roman" panose="02020603050405020304" pitchFamily="18" charset="0"/>
                <a:cs typeface="Times New Roman" panose="02020603050405020304" pitchFamily="18" charset="0"/>
              </a:rPr>
              <a:t>μ</a:t>
            </a:r>
            <a:r>
              <a:rPr lang="en-US" altLang="zh-CN" sz="2000" baseline="-25000" dirty="0">
                <a:solidFill>
                  <a:schemeClr val="tx1"/>
                </a:solidFill>
                <a:uFillTx/>
                <a:latin typeface="Times New Roman" panose="02020603050405020304" pitchFamily="18" charset="0"/>
                <a:cs typeface="Times New Roman" panose="02020603050405020304" pitchFamily="18" charset="0"/>
              </a:rPr>
              <a:t>2</a:t>
            </a:r>
            <a:r>
              <a:rPr lang="en-US" altLang="zh-CN" sz="2000" baseline="-25000" dirty="0">
                <a:solidFill>
                  <a:schemeClr val="tx1"/>
                </a:solidFill>
                <a:uFillTx/>
              </a:rPr>
              <a:t>.</a:t>
            </a:r>
          </a:p>
          <a:p>
            <a:pPr marL="812800" lvl="1" indent="-457200" algn="just" eaLnBrk="1" hangingPunct="1">
              <a:lnSpc>
                <a:spcPct val="120000"/>
              </a:lnSpc>
              <a:buFont typeface="+mj-lt"/>
              <a:buAutoNum type="arabicPeriod"/>
            </a:pPr>
            <a:r>
              <a:rPr lang="en-US" altLang="zh-CN" sz="2000" dirty="0">
                <a:solidFill>
                  <a:schemeClr val="tx1"/>
                </a:solidFill>
                <a:uFillTx/>
              </a:rPr>
              <a:t>Compute a new threshold value:</a:t>
            </a:r>
          </a:p>
          <a:p>
            <a:pPr marL="812800" lvl="1" indent="-457200" algn="just" eaLnBrk="1" hangingPunct="1">
              <a:lnSpc>
                <a:spcPct val="120000"/>
              </a:lnSpc>
              <a:buFont typeface="+mj-lt"/>
              <a:buAutoNum type="arabicPeriod"/>
            </a:pPr>
            <a:endParaRPr lang="en-US" altLang="zh-CN" sz="2000" dirty="0">
              <a:solidFill>
                <a:schemeClr val="tx1"/>
              </a:solidFill>
              <a:uFillTx/>
            </a:endParaRPr>
          </a:p>
          <a:p>
            <a:pPr marL="812800" lvl="1" indent="-457200" algn="just" eaLnBrk="1" hangingPunct="1">
              <a:lnSpc>
                <a:spcPct val="120000"/>
              </a:lnSpc>
              <a:buFont typeface="+mj-lt"/>
              <a:buAutoNum type="arabicPeriod"/>
            </a:pPr>
            <a:endParaRPr lang="en-US" altLang="zh-CN" sz="2000" dirty="0"/>
          </a:p>
          <a:p>
            <a:pPr marL="812800" lvl="1" indent="-457200" algn="just" eaLnBrk="1" hangingPunct="1">
              <a:lnSpc>
                <a:spcPct val="120000"/>
              </a:lnSpc>
              <a:buFont typeface="+mj-lt"/>
              <a:buAutoNum type="arabicPeriod"/>
            </a:pPr>
            <a:endParaRPr lang="en-US" altLang="zh-CN" sz="2000" dirty="0">
              <a:solidFill>
                <a:schemeClr val="tx1"/>
              </a:solidFill>
              <a:uFillTx/>
            </a:endParaRPr>
          </a:p>
          <a:p>
            <a:pPr marL="812800" lvl="1" indent="-457200" algn="just" eaLnBrk="1" hangingPunct="1">
              <a:lnSpc>
                <a:spcPct val="120000"/>
              </a:lnSpc>
              <a:buFont typeface="+mj-lt"/>
              <a:buAutoNum type="arabicPeriod"/>
            </a:pPr>
            <a:r>
              <a:rPr lang="en-US" altLang="zh-CN" sz="2000" dirty="0">
                <a:solidFill>
                  <a:schemeClr val="tx1"/>
                </a:solidFill>
                <a:uFillTx/>
              </a:rPr>
              <a:t>Repeat steps 2 – 4 until the difference in </a:t>
            </a:r>
            <a:r>
              <a:rPr lang="en-US" altLang="zh-CN" sz="2000" i="1" dirty="0">
                <a:solidFill>
                  <a:schemeClr val="tx1"/>
                </a:solidFill>
                <a:uFillTx/>
                <a:latin typeface="Times New Roman" panose="02020603050405020304" pitchFamily="18" charset="0"/>
                <a:cs typeface="Times New Roman" panose="02020603050405020304" pitchFamily="18" charset="0"/>
              </a:rPr>
              <a:t>T</a:t>
            </a:r>
            <a:r>
              <a:rPr lang="en-US" altLang="zh-CN" sz="2000" dirty="0">
                <a:solidFill>
                  <a:schemeClr val="tx1"/>
                </a:solidFill>
                <a:uFillTx/>
              </a:rPr>
              <a:t> in successive iterations is less than a predefined limit </a:t>
            </a:r>
            <a:r>
              <a:rPr lang="en-US" altLang="zh-CN" sz="2000" i="1" dirty="0">
                <a:solidFill>
                  <a:schemeClr val="tx1"/>
                </a:solidFill>
                <a:uFillTx/>
                <a:latin typeface="Times New Roman" panose="02020603050405020304" pitchFamily="18" charset="0"/>
                <a:cs typeface="Times New Roman" panose="02020603050405020304" pitchFamily="18" charset="0"/>
              </a:rPr>
              <a:t>T</a:t>
            </a:r>
            <a:r>
              <a:rPr lang="en-US" altLang="zh-CN" sz="2000" baseline="-25000" dirty="0">
                <a:solidFill>
                  <a:schemeClr val="tx1"/>
                </a:solidFill>
                <a:uFillTx/>
                <a:latin typeface="Times New Roman" panose="02020603050405020304" pitchFamily="18" charset="0"/>
                <a:cs typeface="Times New Roman" panose="02020603050405020304" pitchFamily="18" charset="0"/>
              </a:rPr>
              <a:t>0</a:t>
            </a:r>
            <a:r>
              <a:rPr lang="en-US" altLang="zh-CN" sz="2000" baseline="-25000" dirty="0">
                <a:solidFill>
                  <a:schemeClr val="tx1"/>
                </a:solidFill>
                <a:uFillTx/>
              </a:rPr>
              <a:t>.</a:t>
            </a:r>
          </a:p>
        </p:txBody>
      </p:sp>
      <p:graphicFrame>
        <p:nvGraphicFramePr>
          <p:cNvPr id="3" name="对象 1"/>
          <p:cNvGraphicFramePr>
            <a:graphicFrameLocks noChangeAspect="1"/>
          </p:cNvGraphicFramePr>
          <p:nvPr>
            <p:custDataLst>
              <p:tags r:id="rId3"/>
            </p:custDataLst>
          </p:nvPr>
        </p:nvGraphicFramePr>
        <p:xfrm>
          <a:off x="5153660" y="3968115"/>
          <a:ext cx="1939290" cy="1034415"/>
        </p:xfrm>
        <a:graphic>
          <a:graphicData uri="http://schemas.openxmlformats.org/presentationml/2006/ole">
            <mc:AlternateContent xmlns:mc="http://schemas.openxmlformats.org/markup-compatibility/2006">
              <mc:Choice xmlns:v="urn:schemas-microsoft-com:vml" Requires="v">
                <p:oleObj spid="_x0000_s5180" r:id="rId6" imgW="761365" imgH="393700" progId="Equation.3">
                  <p:embed/>
                </p:oleObj>
              </mc:Choice>
              <mc:Fallback>
                <p:oleObj r:id="rId6" imgW="761365" imgH="393700" progId="Equation.3">
                  <p:embed/>
                  <p:pic>
                    <p:nvPicPr>
                      <p:cNvPr id="0" name="图片 3077"/>
                      <p:cNvPicPr/>
                      <p:nvPr/>
                    </p:nvPicPr>
                    <p:blipFill>
                      <a:blip r:embed="rId7"/>
                      <a:stretch>
                        <a:fillRect/>
                      </a:stretch>
                    </p:blipFill>
                    <p:spPr>
                      <a:xfrm>
                        <a:off x="5153660" y="3968115"/>
                        <a:ext cx="1939290" cy="1034415"/>
                      </a:xfrm>
                      <a:prstGeom prst="rect">
                        <a:avLst/>
                      </a:prstGeom>
                      <a:noFill/>
                      <a:ln w="38100">
                        <a:noFill/>
                        <a:miter/>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Basic Global Thresholding Algorithm</a:t>
            </a:r>
            <a:endParaRPr lang="en-US"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14</a:t>
            </a:fld>
            <a:endParaRPr lang="en-US" dirty="0"/>
          </a:p>
        </p:txBody>
      </p:sp>
      <p:sp>
        <p:nvSpPr>
          <p:cNvPr id="26626" name="Rectangle 5"/>
          <p:cNvSpPr>
            <a:spLocks noGrp="1"/>
          </p:cNvSpPr>
          <p:nvPr>
            <p:ph idx="1"/>
            <p:custDataLst>
              <p:tags r:id="rId1"/>
            </p:custDataLst>
          </p:nvPr>
        </p:nvSpPr>
        <p:spPr>
          <a:xfrm>
            <a:off x="550006" y="1236344"/>
            <a:ext cx="11308619" cy="5120006"/>
          </a:xfrm>
        </p:spPr>
        <p:txBody>
          <a:bodyPr vert="horz" wrap="square" lIns="91440" tIns="45720" rIns="91440" bIns="45720" anchor="t" anchorCtr="0">
            <a:normAutofit/>
          </a:bodyPr>
          <a:lstStyle/>
          <a:p>
            <a:pPr marL="365125" indent="-365125" algn="just" eaLnBrk="1" hangingPunct="1">
              <a:lnSpc>
                <a:spcPct val="150000"/>
              </a:lnSpc>
              <a:buNone/>
            </a:pPr>
            <a:r>
              <a:rPr lang="en-US" altLang="zh-CN" dirty="0">
                <a:solidFill>
                  <a:schemeClr val="tx1"/>
                </a:solidFill>
                <a:uFillTx/>
              </a:rPr>
              <a:t>Remarks:</a:t>
            </a:r>
          </a:p>
          <a:p>
            <a:pPr marL="365125" indent="-365125" algn="just" eaLnBrk="1" hangingPunct="1">
              <a:lnSpc>
                <a:spcPct val="150000"/>
              </a:lnSpc>
              <a:buClr>
                <a:srgbClr val="FF0000"/>
              </a:buClr>
              <a:buFont typeface="Wingdings" panose="05000000000000000000" pitchFamily="2" charset="2"/>
              <a:buChar char="v"/>
            </a:pPr>
            <a:r>
              <a:rPr lang="en-US" altLang="zh-CN" dirty="0">
                <a:solidFill>
                  <a:schemeClr val="tx1"/>
                </a:solidFill>
                <a:uFillTx/>
              </a:rPr>
              <a:t>When the background and object occupy comparable areas in the image, a good initial value for </a:t>
            </a:r>
            <a:r>
              <a:rPr lang="en-US" altLang="zh-CN" i="1" dirty="0">
                <a:solidFill>
                  <a:schemeClr val="tx1"/>
                </a:solidFill>
                <a:uFillTx/>
                <a:latin typeface="Times New Roman" panose="02020603050405020304" pitchFamily="18" charset="0"/>
                <a:cs typeface="Times New Roman" panose="02020603050405020304" pitchFamily="18" charset="0"/>
              </a:rPr>
              <a:t>T</a:t>
            </a:r>
            <a:r>
              <a:rPr lang="en-US" altLang="zh-CN" dirty="0">
                <a:solidFill>
                  <a:schemeClr val="tx1"/>
                </a:solidFill>
                <a:uFillTx/>
              </a:rPr>
              <a:t> is the </a:t>
            </a:r>
            <a:r>
              <a:rPr lang="en-US" altLang="zh-CN" dirty="0">
                <a:solidFill>
                  <a:srgbClr val="FF0000"/>
                </a:solidFill>
                <a:uFillTx/>
              </a:rPr>
              <a:t>average gray level </a:t>
            </a:r>
            <a:r>
              <a:rPr lang="en-US" altLang="zh-CN" dirty="0">
                <a:solidFill>
                  <a:schemeClr val="tx1"/>
                </a:solidFill>
                <a:uFillTx/>
              </a:rPr>
              <a:t>of the image.</a:t>
            </a:r>
          </a:p>
          <a:p>
            <a:pPr marL="365125" indent="-365125" algn="just" eaLnBrk="1" hangingPunct="1">
              <a:lnSpc>
                <a:spcPct val="150000"/>
              </a:lnSpc>
              <a:buClr>
                <a:srgbClr val="FF0000"/>
              </a:buClr>
              <a:buFont typeface="Wingdings" panose="05000000000000000000" pitchFamily="2" charset="2"/>
              <a:buChar char="v"/>
            </a:pPr>
            <a:r>
              <a:rPr lang="en-US" altLang="zh-CN" dirty="0">
                <a:solidFill>
                  <a:schemeClr val="tx1"/>
                </a:solidFill>
                <a:uFillTx/>
              </a:rPr>
              <a:t>When objects are smaller than the background (or vice versa), then one group of pixels will dominate the histogram and the average gray level is not as good an initial choice.</a:t>
            </a:r>
          </a:p>
          <a:p>
            <a:pPr marL="365125" indent="-365125" algn="just" eaLnBrk="1" hangingPunct="1">
              <a:lnSpc>
                <a:spcPct val="150000"/>
              </a:lnSpc>
              <a:buClr>
                <a:srgbClr val="FF0000"/>
              </a:buClr>
              <a:buFont typeface="Wingdings" panose="05000000000000000000" pitchFamily="2" charset="2"/>
              <a:buChar char="v"/>
            </a:pPr>
            <a:r>
              <a:rPr lang="en-US" altLang="zh-CN" dirty="0">
                <a:solidFill>
                  <a:schemeClr val="tx1"/>
                </a:solidFill>
                <a:uFillTx/>
              </a:rPr>
              <a:t>A more appropriate initial value for </a:t>
            </a:r>
            <a:r>
              <a:rPr lang="en-US" altLang="zh-CN" i="1" dirty="0">
                <a:solidFill>
                  <a:schemeClr val="tx1"/>
                </a:solidFill>
                <a:uFillTx/>
                <a:latin typeface="Times New Roman" panose="02020603050405020304" pitchFamily="18" charset="0"/>
                <a:cs typeface="Times New Roman" panose="02020603050405020304" pitchFamily="18" charset="0"/>
              </a:rPr>
              <a:t>T</a:t>
            </a:r>
            <a:r>
              <a:rPr lang="en-US" altLang="zh-CN" dirty="0">
                <a:solidFill>
                  <a:schemeClr val="tx1"/>
                </a:solidFill>
                <a:uFillTx/>
              </a:rPr>
              <a:t> in cases such as this is the </a:t>
            </a:r>
            <a:r>
              <a:rPr lang="en-US" altLang="zh-CN" dirty="0">
                <a:solidFill>
                  <a:srgbClr val="FF0000"/>
                </a:solidFill>
                <a:uFillTx/>
              </a:rPr>
              <a:t>middle value</a:t>
            </a:r>
            <a:r>
              <a:rPr lang="en-US" altLang="zh-CN" dirty="0">
                <a:solidFill>
                  <a:schemeClr val="tx1"/>
                </a:solidFill>
                <a:uFillTx/>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9"/>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Basic Global Thresholding Algorithm</a:t>
            </a:r>
            <a:endParaRPr lang="en-GB"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15</a:t>
            </a:fld>
            <a:endParaRPr lang="en-US" dirty="0"/>
          </a:p>
        </p:txBody>
      </p:sp>
      <p:sp>
        <p:nvSpPr>
          <p:cNvPr id="28673" name="Text Box 4"/>
          <p:cNvSpPr txBox="1"/>
          <p:nvPr>
            <p:custDataLst>
              <p:tags r:id="rId1"/>
            </p:custDataLst>
          </p:nvPr>
        </p:nvSpPr>
        <p:spPr>
          <a:xfrm>
            <a:off x="885825" y="2407603"/>
            <a:ext cx="2343785" cy="460375"/>
          </a:xfrm>
          <a:prstGeom prst="rect">
            <a:avLst/>
          </a:prstGeom>
          <a:noFill/>
          <a:ln w="12700">
            <a:noFill/>
          </a:ln>
        </p:spPr>
        <p:txBody>
          <a:bodyPr wrap="none" anchor="t" anchorCtr="0">
            <a:spAutoFit/>
          </a:bodyPr>
          <a:lstStyle/>
          <a:p>
            <a:r>
              <a:rPr lang="en-IE" altLang="zh-CN" sz="2400" dirty="0">
                <a:latin typeface="微软雅黑" panose="020B0503020204020204" pitchFamily="34" charset="-122"/>
                <a:ea typeface="微软雅黑" panose="020B0503020204020204" pitchFamily="34" charset="-122"/>
              </a:rPr>
              <a:t>Original Image</a:t>
            </a:r>
            <a:endParaRPr lang="en-US" altLang="zh-CN" sz="2400" dirty="0">
              <a:latin typeface="微软雅黑" panose="020B0503020204020204" pitchFamily="34" charset="-122"/>
              <a:ea typeface="微软雅黑" panose="020B0503020204020204" pitchFamily="34" charset="-122"/>
            </a:endParaRPr>
          </a:p>
        </p:txBody>
      </p:sp>
      <p:pic>
        <p:nvPicPr>
          <p:cNvPr id="28674" name="Picture 5" descr="Fig0926(a)(rice)"/>
          <p:cNvPicPr>
            <a:picLocks noChangeAspect="1"/>
          </p:cNvPicPr>
          <p:nvPr>
            <p:custDataLst>
              <p:tags r:id="rId2"/>
            </p:custDataLst>
          </p:nvPr>
        </p:nvPicPr>
        <p:blipFill>
          <a:blip r:embed="rId9"/>
          <a:stretch>
            <a:fillRect/>
          </a:stretch>
        </p:blipFill>
        <p:spPr>
          <a:xfrm>
            <a:off x="3549333" y="1426845"/>
            <a:ext cx="2317750" cy="2317750"/>
          </a:xfrm>
          <a:prstGeom prst="rect">
            <a:avLst/>
          </a:prstGeom>
          <a:noFill/>
          <a:ln w="9525">
            <a:noFill/>
          </a:ln>
        </p:spPr>
      </p:pic>
      <p:pic>
        <p:nvPicPr>
          <p:cNvPr id="28675" name="Picture 6" descr="a1"/>
          <p:cNvPicPr>
            <a:picLocks noChangeAspect="1"/>
          </p:cNvPicPr>
          <p:nvPr>
            <p:custDataLst>
              <p:tags r:id="rId3"/>
            </p:custDataLst>
          </p:nvPr>
        </p:nvPicPr>
        <p:blipFill>
          <a:blip r:embed="rId10"/>
          <a:srcRect l="12955" t="5956" r="14020" b="13776"/>
          <a:stretch>
            <a:fillRect/>
          </a:stretch>
        </p:blipFill>
        <p:spPr>
          <a:xfrm>
            <a:off x="5978208" y="1380808"/>
            <a:ext cx="2803525" cy="2460625"/>
          </a:xfrm>
          <a:prstGeom prst="rect">
            <a:avLst/>
          </a:prstGeom>
          <a:noFill/>
          <a:ln w="9525">
            <a:noFill/>
          </a:ln>
        </p:spPr>
      </p:pic>
      <p:sp>
        <p:nvSpPr>
          <p:cNvPr id="28676" name="Text Box 7"/>
          <p:cNvSpPr txBox="1"/>
          <p:nvPr>
            <p:custDataLst>
              <p:tags r:id="rId4"/>
            </p:custDataLst>
          </p:nvPr>
        </p:nvSpPr>
        <p:spPr>
          <a:xfrm>
            <a:off x="9058910" y="2407920"/>
            <a:ext cx="2624455" cy="829945"/>
          </a:xfrm>
          <a:prstGeom prst="rect">
            <a:avLst/>
          </a:prstGeom>
          <a:noFill/>
          <a:ln w="12700">
            <a:noFill/>
          </a:ln>
        </p:spPr>
        <p:txBody>
          <a:bodyPr wrap="square" anchor="t" anchorCtr="0">
            <a:spAutoFit/>
          </a:bodyPr>
          <a:lstStyle/>
          <a:p>
            <a:r>
              <a:rPr lang="en-IE" altLang="zh-CN" sz="2400" i="1" dirty="0">
                <a:latin typeface="Times New Roman" panose="02020603050405020304" pitchFamily="18" charset="0"/>
                <a:ea typeface="微软雅黑" panose="020B0503020204020204" pitchFamily="34" charset="-122"/>
                <a:cs typeface="Times New Roman" panose="02020603050405020304" pitchFamily="18" charset="0"/>
              </a:rPr>
              <a:t>T</a:t>
            </a:r>
            <a:r>
              <a:rPr lang="en-IE" altLang="zh-CN" sz="2400" dirty="0">
                <a:latin typeface="Times New Roman" panose="02020603050405020304" pitchFamily="18" charset="0"/>
                <a:ea typeface="微软雅黑" panose="020B0503020204020204" pitchFamily="34" charset="-122"/>
                <a:cs typeface="Times New Roman" panose="02020603050405020304" pitchFamily="18" charset="0"/>
              </a:rPr>
              <a:t>=125</a:t>
            </a:r>
            <a:r>
              <a:rPr lang="en-US" altLang="en-IE" sz="2400" dirty="0">
                <a:latin typeface="微软雅黑" panose="020B0503020204020204" pitchFamily="34" charset="-122"/>
                <a:ea typeface="微软雅黑" panose="020B0503020204020204" pitchFamily="34" charset="-122"/>
              </a:rPr>
              <a:t> </a:t>
            </a:r>
            <a:r>
              <a:rPr lang="en-IE" altLang="zh-CN" sz="2400" dirty="0">
                <a:latin typeface="微软雅黑" panose="020B0503020204020204" pitchFamily="34" charset="-122"/>
                <a:ea typeface="微软雅黑" panose="020B0503020204020204" pitchFamily="34" charset="-122"/>
              </a:rPr>
              <a:t>By visual inspection</a:t>
            </a:r>
            <a:endParaRPr lang="en-US" altLang="zh-CN" sz="2400" dirty="0">
              <a:latin typeface="微软雅黑" panose="020B0503020204020204" pitchFamily="34" charset="-122"/>
              <a:ea typeface="微软雅黑" panose="020B0503020204020204" pitchFamily="34" charset="-122"/>
            </a:endParaRPr>
          </a:p>
        </p:txBody>
      </p:sp>
      <p:pic>
        <p:nvPicPr>
          <p:cNvPr id="28677" name="Picture 8" descr="a4"/>
          <p:cNvPicPr>
            <a:picLocks noGrp="1" noChangeAspect="1"/>
          </p:cNvPicPr>
          <p:nvPr>
            <p:ph idx="1"/>
            <p:custDataLst>
              <p:tags r:id="rId5"/>
            </p:custDataLst>
          </p:nvPr>
        </p:nvPicPr>
        <p:blipFill>
          <a:blip r:embed="rId11"/>
          <a:srcRect l="17496" t="7726" r="18562" b="15500"/>
          <a:stretch>
            <a:fillRect/>
          </a:stretch>
        </p:blipFill>
        <p:spPr>
          <a:xfrm>
            <a:off x="4803458" y="4097020"/>
            <a:ext cx="2497137" cy="2436813"/>
          </a:xfrm>
        </p:spPr>
      </p:pic>
      <p:sp>
        <p:nvSpPr>
          <p:cNvPr id="28678" name="Text Box 11"/>
          <p:cNvSpPr txBox="1"/>
          <p:nvPr>
            <p:custDataLst>
              <p:tags r:id="rId6"/>
            </p:custDataLst>
          </p:nvPr>
        </p:nvSpPr>
        <p:spPr>
          <a:xfrm>
            <a:off x="7875270" y="5034915"/>
            <a:ext cx="3272790" cy="829945"/>
          </a:xfrm>
          <a:prstGeom prst="rect">
            <a:avLst/>
          </a:prstGeom>
          <a:noFill/>
          <a:ln w="12700">
            <a:noFill/>
          </a:ln>
        </p:spPr>
        <p:txBody>
          <a:bodyPr wrap="square" anchor="t" anchorCtr="0">
            <a:spAutoFit/>
          </a:bodyPr>
          <a:lstStyle/>
          <a:p>
            <a:r>
              <a:rPr lang="en-IE" altLang="zh-CN" sz="2400" i="1" dirty="0">
                <a:latin typeface="Times New Roman" panose="02020603050405020304" pitchFamily="18" charset="0"/>
                <a:ea typeface="微软雅黑" panose="020B0503020204020204" pitchFamily="34" charset="-122"/>
                <a:cs typeface="Times New Roman" panose="02020603050405020304" pitchFamily="18" charset="0"/>
              </a:rPr>
              <a:t>T</a:t>
            </a:r>
            <a:r>
              <a:rPr lang="en-IE" altLang="zh-CN" sz="2400" dirty="0">
                <a:latin typeface="Times New Roman" panose="02020603050405020304" pitchFamily="18" charset="0"/>
                <a:ea typeface="微软雅黑" panose="020B0503020204020204" pitchFamily="34" charset="-122"/>
                <a:cs typeface="Times New Roman" panose="02020603050405020304" pitchFamily="18" charset="0"/>
              </a:rPr>
              <a:t>=130.96</a:t>
            </a:r>
            <a:r>
              <a:rPr lang="en-US" altLang="en-IE" sz="2400" dirty="0">
                <a:latin typeface="微软雅黑" panose="020B0503020204020204" pitchFamily="34" charset="-122"/>
                <a:ea typeface="微软雅黑" panose="020B0503020204020204" pitchFamily="34" charset="-122"/>
              </a:rPr>
              <a:t> </a:t>
            </a:r>
            <a:r>
              <a:rPr lang="en-IE" altLang="zh-CN" sz="2400" dirty="0">
                <a:latin typeface="微软雅黑" panose="020B0503020204020204" pitchFamily="34" charset="-122"/>
                <a:ea typeface="微软雅黑" panose="020B0503020204020204" pitchFamily="34" charset="-122"/>
              </a:rPr>
              <a:t>By basic global thresholding</a:t>
            </a:r>
            <a:endParaRPr lang="en-US" altLang="zh-CN" sz="2400" dirty="0">
              <a:latin typeface="微软雅黑" panose="020B0503020204020204" pitchFamily="34" charset="-122"/>
              <a:ea typeface="微软雅黑" panose="020B0503020204020204" pitchFamily="34" charset="-122"/>
            </a:endParaRPr>
          </a:p>
        </p:txBody>
      </p:sp>
      <p:sp>
        <p:nvSpPr>
          <p:cNvPr id="28679" name="Rectangle 12"/>
          <p:cNvSpPr/>
          <p:nvPr>
            <p:custDataLst>
              <p:tags r:id="rId7"/>
            </p:custDataLst>
          </p:nvPr>
        </p:nvSpPr>
        <p:spPr>
          <a:xfrm>
            <a:off x="1742758" y="5404485"/>
            <a:ext cx="1597660" cy="460375"/>
          </a:xfrm>
          <a:prstGeom prst="rect">
            <a:avLst/>
          </a:prstGeom>
          <a:noFill/>
          <a:ln w="12700">
            <a:noFill/>
          </a:ln>
        </p:spPr>
        <p:txBody>
          <a:bodyPr wrap="none" anchor="t" anchorCtr="0">
            <a:spAutoFit/>
          </a:bodyPr>
          <a:lstStyle/>
          <a:p>
            <a:r>
              <a:rPr lang="en-IE" altLang="zh-CN" sz="2400" dirty="0">
                <a:solidFill>
                  <a:srgbClr val="FF0000"/>
                </a:solidFill>
                <a:latin typeface="微软雅黑" panose="020B0503020204020204" pitchFamily="34" charset="-122"/>
                <a:ea typeface="微软雅黑" panose="020B0503020204020204" pitchFamily="34" charset="-122"/>
              </a:rPr>
              <a:t>Globalt.m</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Single Value Thresholding and Illumination</a:t>
            </a:r>
            <a:endParaRPr lang="en-US"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16</a:t>
            </a:fld>
            <a:endParaRPr lang="en-US" dirty="0"/>
          </a:p>
        </p:txBody>
      </p:sp>
      <p:pic>
        <p:nvPicPr>
          <p:cNvPr id="29699" name="Picture 4"/>
          <p:cNvPicPr>
            <a:picLocks noChangeAspect="1"/>
          </p:cNvPicPr>
          <p:nvPr>
            <p:custDataLst>
              <p:tags r:id="rId1"/>
            </p:custDataLst>
          </p:nvPr>
        </p:nvPicPr>
        <p:blipFill>
          <a:blip r:embed="rId9"/>
          <a:srcRect t="66454" r="19046"/>
          <a:stretch>
            <a:fillRect/>
          </a:stretch>
        </p:blipFill>
        <p:spPr>
          <a:xfrm>
            <a:off x="1794510" y="3524250"/>
            <a:ext cx="5713095" cy="2294890"/>
          </a:xfrm>
          <a:prstGeom prst="rect">
            <a:avLst/>
          </a:prstGeom>
          <a:noFill/>
          <a:ln w="9525">
            <a:noFill/>
          </a:ln>
        </p:spPr>
      </p:pic>
      <p:pic>
        <p:nvPicPr>
          <p:cNvPr id="29700" name="Picture 8"/>
          <p:cNvPicPr>
            <a:picLocks noChangeAspect="1"/>
          </p:cNvPicPr>
          <p:nvPr>
            <p:custDataLst>
              <p:tags r:id="rId2"/>
            </p:custDataLst>
          </p:nvPr>
        </p:nvPicPr>
        <p:blipFill>
          <a:blip r:embed="rId9"/>
          <a:srcRect l="20078" r="39122" b="66971"/>
          <a:stretch>
            <a:fillRect/>
          </a:stretch>
        </p:blipFill>
        <p:spPr>
          <a:xfrm>
            <a:off x="1794510" y="1237615"/>
            <a:ext cx="2879725" cy="2259330"/>
          </a:xfrm>
          <a:prstGeom prst="rect">
            <a:avLst/>
          </a:prstGeom>
          <a:noFill/>
          <a:ln w="9525">
            <a:noFill/>
          </a:ln>
        </p:spPr>
      </p:pic>
      <p:pic>
        <p:nvPicPr>
          <p:cNvPr id="29701" name="Picture 9"/>
          <p:cNvPicPr>
            <a:picLocks noChangeAspect="1"/>
          </p:cNvPicPr>
          <p:nvPr>
            <p:custDataLst>
              <p:tags r:id="rId3"/>
            </p:custDataLst>
          </p:nvPr>
        </p:nvPicPr>
        <p:blipFill>
          <a:blip r:embed="rId9"/>
          <a:srcRect t="33363" r="59729" b="34032"/>
          <a:stretch>
            <a:fillRect/>
          </a:stretch>
        </p:blipFill>
        <p:spPr>
          <a:xfrm>
            <a:off x="4674235" y="1237615"/>
            <a:ext cx="2842895" cy="2232025"/>
          </a:xfrm>
          <a:prstGeom prst="rect">
            <a:avLst/>
          </a:prstGeom>
          <a:noFill/>
          <a:ln w="9525">
            <a:noFill/>
          </a:ln>
        </p:spPr>
      </p:pic>
      <p:pic>
        <p:nvPicPr>
          <p:cNvPr id="29702" name="Picture 10"/>
          <p:cNvPicPr>
            <a:picLocks noChangeAspect="1"/>
          </p:cNvPicPr>
          <p:nvPr>
            <p:custDataLst>
              <p:tags r:id="rId4"/>
            </p:custDataLst>
          </p:nvPr>
        </p:nvPicPr>
        <p:blipFill>
          <a:blip r:embed="rId10"/>
          <a:srcRect l="59723" b="49637"/>
          <a:stretch>
            <a:fillRect/>
          </a:stretch>
        </p:blipFill>
        <p:spPr>
          <a:xfrm>
            <a:off x="7507605" y="3524250"/>
            <a:ext cx="2880995" cy="2324100"/>
          </a:xfrm>
          <a:prstGeom prst="rect">
            <a:avLst/>
          </a:prstGeom>
          <a:noFill/>
          <a:ln w="9525">
            <a:noFill/>
          </a:ln>
        </p:spPr>
      </p:pic>
      <p:pic>
        <p:nvPicPr>
          <p:cNvPr id="29703" name="Picture 11"/>
          <p:cNvPicPr>
            <a:picLocks noChangeAspect="1"/>
          </p:cNvPicPr>
          <p:nvPr>
            <p:custDataLst>
              <p:tags r:id="rId5"/>
            </p:custDataLst>
          </p:nvPr>
        </p:nvPicPr>
        <p:blipFill>
          <a:blip r:embed="rId9">
            <a:biLevel thresh="50000"/>
            <a:grayscl/>
          </a:blip>
          <a:srcRect l="20056" r="39137" b="66977"/>
          <a:stretch>
            <a:fillRect/>
          </a:stretch>
        </p:blipFill>
        <p:spPr>
          <a:xfrm>
            <a:off x="7507605" y="1264920"/>
            <a:ext cx="2879725" cy="2259330"/>
          </a:xfrm>
          <a:prstGeom prst="rect">
            <a:avLst/>
          </a:prstGeom>
          <a:noFill/>
          <a:ln w="9525">
            <a:noFill/>
          </a:ln>
        </p:spPr>
      </p:pic>
      <p:sp>
        <p:nvSpPr>
          <p:cNvPr id="29698" name="Rectangle 3"/>
          <p:cNvSpPr>
            <a:spLocks noGrp="1"/>
          </p:cNvSpPr>
          <p:nvPr>
            <p:ph idx="1"/>
            <p:custDataLst>
              <p:tags r:id="rId6"/>
            </p:custDataLst>
          </p:nvPr>
        </p:nvSpPr>
        <p:spPr>
          <a:xfrm>
            <a:off x="652780" y="5984875"/>
            <a:ext cx="10886440" cy="514350"/>
          </a:xfrm>
        </p:spPr>
        <p:txBody>
          <a:bodyPr vert="horz" wrap="square" lIns="91440" tIns="45720" rIns="91440" bIns="45720" anchor="t" anchorCtr="0"/>
          <a:lstStyle/>
          <a:p>
            <a:pPr marL="0" indent="0" eaLnBrk="1" hangingPunct="1">
              <a:lnSpc>
                <a:spcPct val="90000"/>
              </a:lnSpc>
            </a:pPr>
            <a:r>
              <a:rPr lang="en-IE" altLang="zh-CN" dirty="0"/>
              <a:t>Uneven illumination can really upset a single valued thresholding scheme.</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Basic Adaptive Thresholding</a:t>
            </a:r>
            <a:endParaRPr lang="en-US" altLang="zh-CN">
              <a:ea typeface="宋体" panose="02010600030101010101" pitchFamily="2" charset="-122"/>
            </a:endParaRPr>
          </a:p>
        </p:txBody>
      </p:sp>
      <p:sp>
        <p:nvSpPr>
          <p:cNvPr id="31746" name="Rectangle 3"/>
          <p:cNvSpPr>
            <a:spLocks noGrp="1"/>
          </p:cNvSpPr>
          <p:nvPr>
            <p:ph idx="1"/>
            <p:custDataLst>
              <p:tags r:id="rId1"/>
            </p:custDataLst>
          </p:nvPr>
        </p:nvSpPr>
        <p:spPr>
          <a:xfrm>
            <a:off x="447964" y="1191433"/>
            <a:ext cx="11235690" cy="5533390"/>
          </a:xfrm>
        </p:spPr>
        <p:txBody>
          <a:bodyPr vert="horz" wrap="square" lIns="91440" tIns="45720" rIns="91440" bIns="45720" anchor="t" anchorCtr="0"/>
          <a:lstStyle/>
          <a:p>
            <a:pPr marL="365125" indent="-365125" algn="just" eaLnBrk="1" hangingPunct="1">
              <a:lnSpc>
                <a:spcPct val="120000"/>
              </a:lnSpc>
              <a:buClr>
                <a:srgbClr val="FF0000"/>
              </a:buClr>
              <a:buFont typeface="Wingdings" panose="05000000000000000000" pitchFamily="2" charset="2"/>
              <a:buChar char="v"/>
            </a:pPr>
            <a:r>
              <a:rPr lang="en-IE" altLang="zh-CN" sz="2400" dirty="0"/>
              <a:t>An approach to handling situations in which single value thresholding will not work is to divide an image into sub images and threshold these individually.</a:t>
            </a:r>
          </a:p>
          <a:p>
            <a:pPr marL="365125" indent="-365125" algn="just" eaLnBrk="1" hangingPunct="1">
              <a:lnSpc>
                <a:spcPct val="120000"/>
              </a:lnSpc>
              <a:buClr>
                <a:srgbClr val="FF0000"/>
              </a:buClr>
              <a:buFont typeface="Wingdings" panose="05000000000000000000" pitchFamily="2" charset="2"/>
              <a:buChar char="v"/>
            </a:pPr>
            <a:r>
              <a:rPr lang="en-IE" altLang="zh-CN" sz="2400" dirty="0"/>
              <a:t>Since the threshold for each pixel depends on its location within an image this technique is said to </a:t>
            </a:r>
            <a:r>
              <a:rPr lang="en-IE" altLang="zh-CN" sz="2400" b="1" dirty="0"/>
              <a:t>adaptive</a:t>
            </a:r>
            <a:r>
              <a:rPr lang="en-IE" altLang="zh-CN" sz="2400" i="1" dirty="0"/>
              <a:t>.</a:t>
            </a:r>
            <a:endParaRPr lang="en-US" altLang="zh-CN" sz="2400" i="1" dirty="0"/>
          </a:p>
        </p:txBody>
      </p:sp>
      <p:pic>
        <p:nvPicPr>
          <p:cNvPr id="31747" name="Picture 4"/>
          <p:cNvPicPr>
            <a:picLocks noChangeAspect="1"/>
          </p:cNvPicPr>
          <p:nvPr>
            <p:custDataLst>
              <p:tags r:id="rId2"/>
            </p:custDataLst>
          </p:nvPr>
        </p:nvPicPr>
        <p:blipFill>
          <a:blip r:embed="rId6"/>
          <a:srcRect l="19243" t="49608" r="40379"/>
          <a:stretch>
            <a:fillRect/>
          </a:stretch>
        </p:blipFill>
        <p:spPr>
          <a:xfrm>
            <a:off x="1960592" y="3789853"/>
            <a:ext cx="3647440" cy="2934970"/>
          </a:xfrm>
          <a:prstGeom prst="rect">
            <a:avLst/>
          </a:prstGeom>
          <a:noFill/>
          <a:ln w="9525">
            <a:noFill/>
          </a:ln>
        </p:spPr>
      </p:pic>
      <p:pic>
        <p:nvPicPr>
          <p:cNvPr id="31748" name="Picture 10"/>
          <p:cNvPicPr>
            <a:picLocks noChangeAspect="1"/>
          </p:cNvPicPr>
          <p:nvPr>
            <p:custDataLst>
              <p:tags r:id="rId3"/>
            </p:custDataLst>
          </p:nvPr>
        </p:nvPicPr>
        <p:blipFill>
          <a:blip r:embed="rId6"/>
          <a:srcRect l="59723" b="49637"/>
          <a:stretch>
            <a:fillRect/>
          </a:stretch>
        </p:blipFill>
        <p:spPr>
          <a:xfrm>
            <a:off x="6833930" y="3789218"/>
            <a:ext cx="3716020" cy="293560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Basic Adaptive Thresholding Example</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18</a:t>
            </a:fld>
            <a:endParaRPr lang="en-US" dirty="0"/>
          </a:p>
        </p:txBody>
      </p:sp>
      <p:sp>
        <p:nvSpPr>
          <p:cNvPr id="33794" name="Rectangle 3"/>
          <p:cNvSpPr>
            <a:spLocks noGrp="1"/>
          </p:cNvSpPr>
          <p:nvPr>
            <p:ph idx="1"/>
            <p:custDataLst>
              <p:tags r:id="rId1"/>
            </p:custDataLst>
          </p:nvPr>
        </p:nvSpPr>
        <p:spPr>
          <a:xfrm>
            <a:off x="651828" y="1372466"/>
            <a:ext cx="6013450" cy="4871316"/>
          </a:xfrm>
        </p:spPr>
        <p:txBody>
          <a:bodyPr vert="horz" wrap="square" lIns="91440" tIns="45720" rIns="91440" bIns="45720" anchor="t" anchorCtr="0">
            <a:normAutofit/>
          </a:bodyPr>
          <a:lstStyle/>
          <a:p>
            <a:pPr marL="0" indent="0" algn="just" eaLnBrk="1" hangingPunct="1">
              <a:lnSpc>
                <a:spcPct val="120000"/>
              </a:lnSpc>
            </a:pPr>
            <a:r>
              <a:rPr lang="en-IE" altLang="zh-CN" sz="2000" dirty="0">
                <a:ea typeface="宋体" panose="02010600030101010101" pitchFamily="2" charset="-122"/>
              </a:rPr>
              <a:t>The image below shows an example of using adaptive thresholding with the image shown previously.</a:t>
            </a:r>
          </a:p>
          <a:p>
            <a:pPr marL="0" indent="0" eaLnBrk="1" hangingPunct="1"/>
            <a:endParaRPr lang="en-IE" altLang="zh-CN" sz="2000" dirty="0">
              <a:ea typeface="宋体" panose="02010600030101010101" pitchFamily="2" charset="-122"/>
            </a:endParaRPr>
          </a:p>
          <a:p>
            <a:pPr marL="0" indent="0" eaLnBrk="1" hangingPunct="1"/>
            <a:endParaRPr lang="en-IE" altLang="zh-CN" sz="2000" dirty="0">
              <a:ea typeface="宋体" panose="02010600030101010101" pitchFamily="2" charset="-122"/>
            </a:endParaRPr>
          </a:p>
          <a:p>
            <a:pPr marL="0" indent="0" eaLnBrk="1" hangingPunct="1"/>
            <a:endParaRPr lang="en-IE" altLang="zh-CN" sz="2000" dirty="0">
              <a:ea typeface="宋体" panose="02010600030101010101" pitchFamily="2" charset="-122"/>
            </a:endParaRPr>
          </a:p>
          <a:p>
            <a:pPr marL="0" indent="0" eaLnBrk="1" hangingPunct="1"/>
            <a:endParaRPr lang="en-IE" altLang="zh-CN" sz="2000" dirty="0">
              <a:ea typeface="宋体" panose="02010600030101010101" pitchFamily="2" charset="-122"/>
            </a:endParaRPr>
          </a:p>
          <a:p>
            <a:pPr marL="0" indent="0" eaLnBrk="1" hangingPunct="1"/>
            <a:endParaRPr lang="en-IE" altLang="zh-CN" sz="2000" dirty="0">
              <a:ea typeface="宋体" panose="02010600030101010101" pitchFamily="2" charset="-122"/>
            </a:endParaRPr>
          </a:p>
          <a:p>
            <a:pPr marL="0" indent="0" eaLnBrk="1" hangingPunct="1"/>
            <a:endParaRPr lang="en-IE" altLang="zh-CN" sz="2000" dirty="0">
              <a:ea typeface="宋体" panose="02010600030101010101" pitchFamily="2" charset="-122"/>
            </a:endParaRPr>
          </a:p>
          <a:p>
            <a:pPr marL="0" indent="0" algn="just" eaLnBrk="1" hangingPunct="1"/>
            <a:r>
              <a:rPr lang="en-IE" altLang="zh-CN" sz="2000" dirty="0">
                <a:ea typeface="宋体" panose="02010600030101010101" pitchFamily="2" charset="-122"/>
              </a:rPr>
              <a:t>As can be seen success is mixed.</a:t>
            </a:r>
          </a:p>
          <a:p>
            <a:pPr marL="0" indent="0" eaLnBrk="1" hangingPunct="1"/>
            <a:r>
              <a:rPr lang="en-IE" altLang="zh-CN" sz="2000" dirty="0">
                <a:ea typeface="宋体" panose="02010600030101010101" pitchFamily="2" charset="-122"/>
              </a:rPr>
              <a:t>But, we can further subdivide the troublesome sub images for more success.</a:t>
            </a:r>
            <a:endParaRPr lang="en-US" altLang="zh-CN" sz="2000" dirty="0">
              <a:ea typeface="宋体" panose="02010600030101010101" pitchFamily="2" charset="-122"/>
            </a:endParaRPr>
          </a:p>
        </p:txBody>
      </p:sp>
      <p:pic>
        <p:nvPicPr>
          <p:cNvPr id="33795" name="Picture 4"/>
          <p:cNvPicPr>
            <a:picLocks noChangeAspect="1"/>
          </p:cNvPicPr>
          <p:nvPr>
            <p:custDataLst>
              <p:tags r:id="rId2"/>
            </p:custDataLst>
          </p:nvPr>
        </p:nvPicPr>
        <p:blipFill>
          <a:blip r:embed="rId6"/>
          <a:srcRect l="19243" t="49608"/>
          <a:stretch>
            <a:fillRect/>
          </a:stretch>
        </p:blipFill>
        <p:spPr>
          <a:xfrm>
            <a:off x="811934" y="2575112"/>
            <a:ext cx="5693237" cy="2291335"/>
          </a:xfrm>
          <a:prstGeom prst="rect">
            <a:avLst/>
          </a:prstGeom>
          <a:noFill/>
          <a:ln w="9525">
            <a:noFill/>
          </a:ln>
        </p:spPr>
      </p:pic>
      <p:sp>
        <p:nvSpPr>
          <p:cNvPr id="33796" name="Text Box 5"/>
          <p:cNvSpPr txBox="1"/>
          <p:nvPr>
            <p:custDataLst>
              <p:tags r:id="rId3"/>
            </p:custDataLst>
          </p:nvPr>
        </p:nvSpPr>
        <p:spPr>
          <a:xfrm>
            <a:off x="7232072" y="1372466"/>
            <a:ext cx="4525818" cy="4832092"/>
          </a:xfrm>
          <a:prstGeom prst="rect">
            <a:avLst/>
          </a:prstGeom>
          <a:noFill/>
          <a:ln w="12700">
            <a:noFill/>
          </a:ln>
        </p:spPr>
        <p:txBody>
          <a:bodyPr wrap="square" anchor="t" anchorCtr="0">
            <a:spAutoFit/>
          </a:bodyPr>
          <a:lstStyle/>
          <a:p>
            <a:pPr algn="just">
              <a:lnSpc>
                <a:spcPct val="120000"/>
              </a:lnSpc>
              <a:spcBef>
                <a:spcPts val="1200"/>
              </a:spcBef>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All the subimages that did not contain a boundary had variances of less than 75.</a:t>
            </a:r>
          </a:p>
          <a:p>
            <a:pPr algn="just">
              <a:lnSpc>
                <a:spcPct val="120000"/>
              </a:lnSpc>
              <a:spcBef>
                <a:spcPts val="1200"/>
              </a:spcBef>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All subimages containing boundaries and had variances in excess of 100.</a:t>
            </a:r>
          </a:p>
          <a:p>
            <a:pPr algn="just">
              <a:lnSpc>
                <a:spcPct val="120000"/>
              </a:lnSpc>
              <a:spcBef>
                <a:spcPts val="1200"/>
              </a:spcBef>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For each subimage, use basic global  thresholding to segment it. Original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dirty="0">
                <a:latin typeface="微软雅黑" panose="020B0503020204020204" pitchFamily="34" charset="-122"/>
                <a:ea typeface="微软雅黑" panose="020B0503020204020204" pitchFamily="34" charset="-122"/>
              </a:rPr>
              <a:t> is middle gray level.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Basic Adaptive Thresholding Example</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19</a:t>
            </a:fld>
            <a:endParaRPr lang="en-US" dirty="0"/>
          </a:p>
        </p:txBody>
      </p:sp>
      <p:pic>
        <p:nvPicPr>
          <p:cNvPr id="35842" name="Picture 4"/>
          <p:cNvPicPr>
            <a:picLocks noChangeAspect="1"/>
          </p:cNvPicPr>
          <p:nvPr>
            <p:custDataLst>
              <p:tags r:id="rId1"/>
            </p:custDataLst>
          </p:nvPr>
        </p:nvPicPr>
        <p:blipFill>
          <a:blip r:embed="rId5"/>
          <a:srcRect l="19243" t="49608"/>
          <a:stretch>
            <a:fillRect/>
          </a:stretch>
        </p:blipFill>
        <p:spPr>
          <a:xfrm>
            <a:off x="2753995" y="1377950"/>
            <a:ext cx="6437313" cy="2590800"/>
          </a:xfrm>
          <a:prstGeom prst="rect">
            <a:avLst/>
          </a:prstGeom>
          <a:noFill/>
          <a:ln w="9525">
            <a:noFill/>
          </a:ln>
        </p:spPr>
      </p:pic>
      <p:pic>
        <p:nvPicPr>
          <p:cNvPr id="35843" name="Picture 10"/>
          <p:cNvPicPr>
            <a:picLocks noGrp="1" noChangeAspect="1"/>
          </p:cNvPicPr>
          <p:nvPr>
            <p:ph idx="1"/>
            <p:custDataLst>
              <p:tags r:id="rId2"/>
            </p:custDataLst>
          </p:nvPr>
        </p:nvPicPr>
        <p:blipFill>
          <a:blip r:embed="rId5"/>
          <a:srcRect l="59723" b="49637"/>
          <a:stretch>
            <a:fillRect/>
          </a:stretch>
        </p:blipFill>
        <p:spPr>
          <a:xfrm>
            <a:off x="4222433" y="4087813"/>
            <a:ext cx="3148012" cy="2487612"/>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Contents</a:t>
            </a:r>
            <a:endParaRPr lang="en-GB" altLang="zh-CN">
              <a:ea typeface="宋体" panose="02010600030101010101" pitchFamily="2" charset="-122"/>
            </a:endParaRPr>
          </a:p>
        </p:txBody>
      </p:sp>
      <p:sp>
        <p:nvSpPr>
          <p:cNvPr id="7170" name="Rectangle 3"/>
          <p:cNvSpPr>
            <a:spLocks noGrp="1" noChangeArrowheads="1"/>
          </p:cNvSpPr>
          <p:nvPr>
            <p:ph idx="1"/>
          </p:nvPr>
        </p:nvSpPr>
        <p:spPr/>
        <p:txBody>
          <a:bodyPr>
            <a:normAutofit/>
          </a:bodyPr>
          <a:lstStyle/>
          <a:p>
            <a:pPr marL="0" indent="0" algn="just" eaLnBrk="1" hangingPunct="1">
              <a:lnSpc>
                <a:spcPct val="150000"/>
              </a:lnSpc>
            </a:pPr>
            <a:r>
              <a:rPr lang="en-IE" altLang="zh-CN" sz="2800" dirty="0">
                <a:ea typeface="宋体" panose="02010600030101010101" pitchFamily="2" charset="-122"/>
                <a:sym typeface="+mn-ea"/>
              </a:rPr>
              <a:t>Today we will begin looking at automated image analysis by examining the thorny issue of image segmentation:</a:t>
            </a:r>
            <a:endParaRPr lang="en-IE" altLang="zh-CN" sz="2800" dirty="0">
              <a:ea typeface="宋体" panose="02010600030101010101" pitchFamily="2" charset="-122"/>
            </a:endParaRPr>
          </a:p>
          <a:p>
            <a:pPr lvl="1" eaLnBrk="1" hangingPunct="1">
              <a:lnSpc>
                <a:spcPct val="150000"/>
              </a:lnSpc>
            </a:pPr>
            <a:r>
              <a:rPr lang="en-IE" altLang="zh-CN" sz="2800" dirty="0">
                <a:ea typeface="宋体" panose="02010600030101010101" pitchFamily="2" charset="-122"/>
                <a:sym typeface="+mn-ea"/>
              </a:rPr>
              <a:t>Thresholding</a:t>
            </a:r>
            <a:endParaRPr lang="en-IE" altLang="zh-CN" sz="2800" dirty="0">
              <a:ea typeface="宋体" panose="02010600030101010101" pitchFamily="2" charset="-122"/>
            </a:endParaRPr>
          </a:p>
          <a:p>
            <a:pPr lvl="1" eaLnBrk="1" hangingPunct="1">
              <a:lnSpc>
                <a:spcPct val="150000"/>
              </a:lnSpc>
            </a:pPr>
            <a:r>
              <a:rPr lang="en-IE" altLang="zh-CN" sz="2800" dirty="0">
                <a:ea typeface="宋体" panose="02010600030101010101" pitchFamily="2" charset="-122"/>
                <a:sym typeface="+mn-ea"/>
              </a:rPr>
              <a:t>Region based segmentation</a:t>
            </a:r>
            <a:endParaRPr lang="en-IE" altLang="zh-CN" sz="2800" dirty="0">
              <a:ea typeface="宋体" panose="02010600030101010101" pitchFamily="2" charset="-122"/>
            </a:endParaRPr>
          </a:p>
          <a:p>
            <a:pPr lvl="1" eaLnBrk="1" hangingPunct="1">
              <a:lnSpc>
                <a:spcPct val="150000"/>
              </a:lnSpc>
            </a:pPr>
            <a:r>
              <a:rPr lang="en-US" altLang="zh-CN" sz="2800" dirty="0">
                <a:ea typeface="宋体" panose="02010600030101010101" pitchFamily="2" charset="-122"/>
                <a:sym typeface="+mn-ea"/>
              </a:rPr>
              <a:t>Morphological watersheds approach</a:t>
            </a:r>
            <a:endParaRPr lang="en-GB" altLang="zh-CN" sz="2800"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Basic Adaptive Thresholding Example (cont…)</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20</a:t>
            </a:fld>
            <a:endParaRPr lang="en-US" dirty="0"/>
          </a:p>
        </p:txBody>
      </p:sp>
      <p:pic>
        <p:nvPicPr>
          <p:cNvPr id="37889" name="Picture 5"/>
          <p:cNvPicPr>
            <a:picLocks noGrp="1" noChangeAspect="1"/>
          </p:cNvPicPr>
          <p:nvPr>
            <p:custDataLst>
              <p:tags r:id="rId1"/>
            </p:custDataLst>
          </p:nvPr>
        </p:nvPicPr>
        <p:blipFill>
          <a:blip r:embed="rId9"/>
          <a:stretch>
            <a:fillRect/>
          </a:stretch>
        </p:blipFill>
        <p:spPr>
          <a:xfrm>
            <a:off x="5072205" y="1600655"/>
            <a:ext cx="6494319" cy="4938257"/>
          </a:xfrm>
          <a:prstGeom prst="rect">
            <a:avLst/>
          </a:prstGeom>
          <a:noFill/>
          <a:ln w="9525">
            <a:noFill/>
          </a:ln>
        </p:spPr>
      </p:pic>
      <p:sp>
        <p:nvSpPr>
          <p:cNvPr id="37893" name="Text Box 9"/>
          <p:cNvSpPr txBox="1"/>
          <p:nvPr>
            <p:custDataLst>
              <p:tags r:id="rId2"/>
            </p:custDataLst>
          </p:nvPr>
        </p:nvSpPr>
        <p:spPr>
          <a:xfrm>
            <a:off x="5484032" y="3423452"/>
            <a:ext cx="1479868" cy="646331"/>
          </a:xfrm>
          <a:prstGeom prst="rect">
            <a:avLst/>
          </a:prstGeom>
          <a:noFill/>
          <a:ln w="12700">
            <a:noFill/>
          </a:ln>
        </p:spPr>
        <p:txBody>
          <a:bodyPr wrap="square" anchor="t" anchorCtr="0">
            <a:spAutoFit/>
          </a:bodyPr>
          <a:lstStyle/>
          <a:p>
            <a:r>
              <a:rPr lang="en-US" altLang="zh-CN" dirty="0">
                <a:latin typeface="微软雅黑" panose="020B0503020204020204" pitchFamily="34" charset="-122"/>
                <a:ea typeface="微软雅黑" panose="020B0503020204020204" pitchFamily="34" charset="-122"/>
              </a:rPr>
              <a:t>Unimodal histogram</a:t>
            </a:r>
          </a:p>
        </p:txBody>
      </p:sp>
      <p:sp>
        <p:nvSpPr>
          <p:cNvPr id="37894" name="Line 10"/>
          <p:cNvSpPr/>
          <p:nvPr>
            <p:custDataLst>
              <p:tags r:id="rId3"/>
            </p:custDataLst>
          </p:nvPr>
        </p:nvSpPr>
        <p:spPr>
          <a:xfrm>
            <a:off x="6729413" y="3750469"/>
            <a:ext cx="2911157" cy="655161"/>
          </a:xfrm>
          <a:prstGeom prst="line">
            <a:avLst/>
          </a:prstGeom>
          <a:ln w="12700" cap="flat" cmpd="sng">
            <a:solidFill>
              <a:srgbClr val="FF0000"/>
            </a:solidFill>
            <a:prstDash val="solid"/>
            <a:round/>
            <a:headEnd type="none" w="med" len="med"/>
            <a:tailEnd type="triangle" w="med" len="med"/>
          </a:ln>
        </p:spPr>
      </p:sp>
      <p:sp>
        <p:nvSpPr>
          <p:cNvPr id="37895" name="Text Box 11"/>
          <p:cNvSpPr txBox="1"/>
          <p:nvPr>
            <p:custDataLst>
              <p:tags r:id="rId4"/>
            </p:custDataLst>
          </p:nvPr>
        </p:nvSpPr>
        <p:spPr>
          <a:xfrm>
            <a:off x="9339897" y="1141811"/>
            <a:ext cx="2291080" cy="372110"/>
          </a:xfrm>
          <a:prstGeom prst="rect">
            <a:avLst/>
          </a:prstGeom>
          <a:noFill/>
          <a:ln w="12700">
            <a:noFill/>
          </a:ln>
        </p:spPr>
        <p:txBody>
          <a:bodyPr wrap="none" anchor="t" anchorCtr="0">
            <a:noAutofit/>
          </a:bodyPr>
          <a:lstStyle/>
          <a:p>
            <a:r>
              <a:rPr lang="en-US" altLang="zh-CN" dirty="0">
                <a:latin typeface="微软雅黑" panose="020B0503020204020204" pitchFamily="34" charset="-122"/>
                <a:ea typeface="微软雅黑" panose="020B0503020204020204" pitchFamily="34" charset="-122"/>
              </a:rPr>
              <a:t>Bimodal histogram</a:t>
            </a:r>
          </a:p>
        </p:txBody>
      </p:sp>
      <p:sp>
        <p:nvSpPr>
          <p:cNvPr id="37896" name="Line 12"/>
          <p:cNvSpPr/>
          <p:nvPr>
            <p:custDataLst>
              <p:tags r:id="rId5"/>
            </p:custDataLst>
          </p:nvPr>
        </p:nvSpPr>
        <p:spPr>
          <a:xfrm flipH="1">
            <a:off x="9786938" y="1458756"/>
            <a:ext cx="601980" cy="1355882"/>
          </a:xfrm>
          <a:prstGeom prst="line">
            <a:avLst/>
          </a:prstGeom>
          <a:ln w="12700" cap="flat" cmpd="sng">
            <a:solidFill>
              <a:srgbClr val="FF0000"/>
            </a:solidFill>
            <a:prstDash val="solid"/>
            <a:round/>
            <a:headEnd type="none" w="med" len="med"/>
            <a:tailEnd type="triangle" w="med" len="med"/>
          </a:ln>
        </p:spPr>
      </p:sp>
      <p:sp>
        <p:nvSpPr>
          <p:cNvPr id="37891" name="Rectangle 4"/>
          <p:cNvSpPr>
            <a:spLocks noGrp="1"/>
          </p:cNvSpPr>
          <p:nvPr>
            <p:ph type="body" sz="half" idx="1"/>
            <p:custDataLst>
              <p:tags r:id="rId6"/>
            </p:custDataLst>
          </p:nvPr>
        </p:nvSpPr>
        <p:spPr>
          <a:xfrm>
            <a:off x="592289" y="1418093"/>
            <a:ext cx="3995614" cy="2714625"/>
          </a:xfrm>
        </p:spPr>
        <p:txBody>
          <a:bodyPr vert="horz" wrap="square" lIns="91440" tIns="45720" rIns="91440" bIns="45720" anchor="t" anchorCtr="0">
            <a:noAutofit/>
          </a:bodyPr>
          <a:lstStyle/>
          <a:p>
            <a:pPr marL="0" indent="0" algn="just" eaLnBrk="1" hangingPunct="1">
              <a:lnSpc>
                <a:spcPct val="150000"/>
              </a:lnSpc>
              <a:buClrTx/>
              <a:buSzTx/>
              <a:buFontTx/>
            </a:pPr>
            <a:r>
              <a:rPr lang="en-IE" altLang="zh-CN" dirty="0">
                <a:ea typeface="宋体" panose="02010600030101010101" pitchFamily="2" charset="-122"/>
              </a:rPr>
              <a:t>These images show the troublesome parts of the previous problem further </a:t>
            </a:r>
            <a:br>
              <a:rPr lang="en-IE" altLang="zh-CN" dirty="0">
                <a:ea typeface="宋体" panose="02010600030101010101" pitchFamily="2" charset="-122"/>
              </a:rPr>
            </a:br>
            <a:r>
              <a:rPr lang="en-IE" altLang="zh-CN" dirty="0">
                <a:ea typeface="宋体" panose="02010600030101010101" pitchFamily="2" charset="-122"/>
              </a:rPr>
              <a:t>subdivided.</a:t>
            </a:r>
          </a:p>
          <a:p>
            <a:pPr marL="0" indent="0" algn="just" eaLnBrk="1" hangingPunct="1">
              <a:lnSpc>
                <a:spcPct val="150000"/>
              </a:lnSpc>
              <a:buClrTx/>
              <a:buSzTx/>
              <a:buFontTx/>
            </a:pPr>
            <a:r>
              <a:rPr lang="en-IE" altLang="zh-CN" dirty="0">
                <a:ea typeface="宋体" panose="02010600030101010101" pitchFamily="2" charset="-122"/>
              </a:rPr>
              <a:t>After this sub division successful thresholding can be achieved.</a:t>
            </a:r>
            <a:endParaRPr lang="en-US" altLang="zh-CN"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pPr eaLnBrk="1" hangingPunct="1"/>
            <a:r>
              <a:rPr altLang="zh-CN">
                <a:sym typeface="+mn-ea"/>
              </a:rPr>
              <a:t>Otsu</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21</a:t>
            </a:fld>
            <a:endParaRPr lang="en-US" dirty="0"/>
          </a:p>
        </p:txBody>
      </p:sp>
      <p:sp>
        <p:nvSpPr>
          <p:cNvPr id="39938" name="文本占位符 2"/>
          <p:cNvSpPr>
            <a:spLocks noGrp="1"/>
          </p:cNvSpPr>
          <p:nvPr>
            <p:ph type="body" sz="half" idx="1"/>
            <p:custDataLst>
              <p:tags r:id="rId1"/>
            </p:custDataLst>
          </p:nvPr>
        </p:nvSpPr>
        <p:spPr>
          <a:xfrm>
            <a:off x="562583" y="1069398"/>
            <a:ext cx="11116310" cy="5286952"/>
          </a:xfrm>
        </p:spPr>
        <p:txBody>
          <a:bodyPr vert="horz" wrap="square" lIns="91440" tIns="45720" rIns="91440" bIns="45720" anchor="t" anchorCtr="0">
            <a:normAutofit/>
          </a:bodyPr>
          <a:lstStyle/>
          <a:p>
            <a:pPr marL="0" indent="0" algn="just">
              <a:lnSpc>
                <a:spcPct val="150000"/>
              </a:lnSpc>
              <a:buClrTx/>
              <a:buSzTx/>
              <a:buFontTx/>
            </a:pPr>
            <a:r>
              <a:rPr lang="en-US" altLang="zh-CN" sz="2000" dirty="0">
                <a:cs typeface="微软雅黑" panose="020B0503020204020204" pitchFamily="34" charset="-122"/>
              </a:rPr>
              <a:t>Proposed by Nobuyuki Otsu (</a:t>
            </a:r>
            <a:r>
              <a:rPr lang="zh-CN" altLang="en-US" sz="2000" dirty="0">
                <a:cs typeface="微软雅黑" panose="020B0503020204020204" pitchFamily="34" charset="-122"/>
              </a:rPr>
              <a:t>大津展之）</a:t>
            </a:r>
            <a:endParaRPr lang="en-US" altLang="zh-CN" sz="2000" dirty="0">
              <a:cs typeface="微软雅黑" panose="020B0503020204020204" pitchFamily="34" charset="-122"/>
            </a:endParaRPr>
          </a:p>
          <a:p>
            <a:pPr algn="just">
              <a:lnSpc>
                <a:spcPct val="150000"/>
              </a:lnSpc>
              <a:buClrTx/>
            </a:pPr>
            <a:r>
              <a:rPr lang="en-US" altLang="zh-CN" sz="2000" dirty="0">
                <a:cs typeface="微软雅黑" panose="020B0503020204020204" pitchFamily="34" charset="-122"/>
              </a:rPr>
              <a:t>Optimization criterion of otsu: maximize the intra-class variance.</a:t>
            </a:r>
            <a:r>
              <a:rPr lang="zh-CN" altLang="en-US" sz="2000" dirty="0">
                <a:cs typeface="微软雅黑" panose="020B0503020204020204" pitchFamily="34" charset="-122"/>
              </a:rPr>
              <a:t>（</a:t>
            </a:r>
            <a:r>
              <a:rPr lang="en-US" altLang="zh-CN" sz="2000" dirty="0">
                <a:ea typeface="宋体" panose="02010600030101010101" pitchFamily="2" charset="-122"/>
                <a:sym typeface="+mn-ea"/>
              </a:rPr>
              <a:t>Otsu</a:t>
            </a:r>
            <a:r>
              <a:rPr lang="zh-CN" altLang="en-US" sz="2000" dirty="0">
                <a:ea typeface="宋体" panose="02010600030101010101" pitchFamily="2" charset="-122"/>
                <a:sym typeface="+mn-ea"/>
              </a:rPr>
              <a:t>：取一个最优阈值把原图像分为前景与背景，两部分的类间方差越大，说明两部分差别越大，便能有效的分割图像。所以该算法最关键的是找到最优阈值。</a:t>
            </a:r>
            <a:r>
              <a:rPr lang="en-US" altLang="zh-CN" sz="2000" dirty="0">
                <a:ea typeface="宋体" panose="02010600030101010101" pitchFamily="2" charset="-122"/>
                <a:sym typeface="+mn-ea"/>
              </a:rPr>
              <a:t>OTSU</a:t>
            </a:r>
            <a:r>
              <a:rPr lang="zh-CN" altLang="en-US" sz="2000" dirty="0">
                <a:ea typeface="宋体" panose="02010600030101010101" pitchFamily="2" charset="-122"/>
                <a:sym typeface="+mn-ea"/>
              </a:rPr>
              <a:t>能够很好的分割图像中直方图波峰和波谷不明显的图像，但计算量比较大。</a:t>
            </a:r>
            <a:r>
              <a:rPr lang="zh-CN" altLang="en-US" sz="2000" dirty="0">
                <a:cs typeface="微软雅黑" panose="020B0503020204020204" pitchFamily="34" charset="-122"/>
              </a:rPr>
              <a:t>）</a:t>
            </a:r>
          </a:p>
        </p:txBody>
      </p:sp>
      <p:pic>
        <p:nvPicPr>
          <p:cNvPr id="39939" name="Picture 2" descr="这里写图片描述"/>
          <p:cNvPicPr>
            <a:picLocks noChangeAspect="1"/>
          </p:cNvPicPr>
          <p:nvPr>
            <p:custDataLst>
              <p:tags r:id="rId2"/>
            </p:custDataLst>
          </p:nvPr>
        </p:nvPicPr>
        <p:blipFill>
          <a:blip r:embed="rId5"/>
          <a:stretch>
            <a:fillRect/>
          </a:stretch>
        </p:blipFill>
        <p:spPr>
          <a:xfrm>
            <a:off x="1111864" y="3667374"/>
            <a:ext cx="4070172" cy="3054101"/>
          </a:xfrm>
          <a:prstGeom prst="rect">
            <a:avLst/>
          </a:prstGeom>
          <a:noFill/>
          <a:ln w="9525">
            <a:noFill/>
          </a:ln>
        </p:spPr>
      </p:pic>
      <p:pic>
        <p:nvPicPr>
          <p:cNvPr id="3" name="图片 2"/>
          <p:cNvPicPr>
            <a:picLocks noChangeAspect="1"/>
          </p:cNvPicPr>
          <p:nvPr/>
        </p:nvPicPr>
        <p:blipFill>
          <a:blip r:embed="rId6"/>
          <a:stretch>
            <a:fillRect/>
          </a:stretch>
        </p:blipFill>
        <p:spPr>
          <a:xfrm>
            <a:off x="6026491" y="4112494"/>
            <a:ext cx="4999153" cy="24264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22</a:t>
            </a:fld>
            <a:endParaRPr lang="en-US" dirty="0"/>
          </a:p>
        </p:txBody>
      </p:sp>
      <p:sp>
        <p:nvSpPr>
          <p:cNvPr id="43010" name="文本占位符 2"/>
          <p:cNvSpPr>
            <a:spLocks noGrp="1"/>
          </p:cNvSpPr>
          <p:nvPr>
            <p:ph type="body" sz="half" idx="1"/>
            <p:custDataLst>
              <p:tags r:id="rId2"/>
            </p:custDataLst>
          </p:nvPr>
        </p:nvSpPr>
        <p:spPr>
          <a:xfrm>
            <a:off x="558165" y="1333500"/>
            <a:ext cx="11116310" cy="4916805"/>
          </a:xfrm>
        </p:spPr>
        <p:txBody>
          <a:bodyPr vert="horz" wrap="square" lIns="91440" tIns="45720" rIns="91440" bIns="45720" anchor="t" anchorCtr="0">
            <a:noAutofit/>
          </a:bodyPr>
          <a:lstStyle/>
          <a:p>
            <a:pPr marL="450850" indent="-450850">
              <a:lnSpc>
                <a:spcPct val="120000"/>
              </a:lnSpc>
              <a:buClrTx/>
              <a:buSzTx/>
              <a:buFont typeface="Wingdings" panose="05000000000000000000" pitchFamily="2" charset="2"/>
              <a:buChar char="u"/>
            </a:pPr>
            <a:r>
              <a:rPr lang="en-US" altLang="zh-CN" sz="2000" dirty="0">
                <a:cs typeface="微软雅黑" panose="020B0503020204020204" pitchFamily="34" charset="-122"/>
              </a:rPr>
              <a:t>The mean of the image is </a:t>
            </a:r>
            <a:r>
              <a:rPr lang="en-US" altLang="zh-CN" sz="2000" i="1" dirty="0">
                <a:latin typeface="Times New Roman" panose="02020603050405020304" pitchFamily="18" charset="0"/>
                <a:cs typeface="Times New Roman" panose="02020603050405020304" pitchFamily="18" charset="0"/>
              </a:rPr>
              <a:t>M</a:t>
            </a:r>
            <a:r>
              <a:rPr lang="zh-CN" altLang="en-US" sz="2000" dirty="0">
                <a:cs typeface="微软雅黑" panose="020B0503020204020204" pitchFamily="34" charset="-122"/>
              </a:rPr>
              <a:t>。</a:t>
            </a:r>
            <a:endParaRPr lang="en-US" altLang="zh-CN" sz="2000" dirty="0">
              <a:cs typeface="微软雅黑" panose="020B0503020204020204" pitchFamily="34" charset="-122"/>
            </a:endParaRPr>
          </a:p>
          <a:p>
            <a:pPr marL="450850" indent="-450850">
              <a:lnSpc>
                <a:spcPct val="120000"/>
              </a:lnSpc>
              <a:buClrTx/>
              <a:buSzTx/>
              <a:buFont typeface="Wingdings" panose="05000000000000000000" pitchFamily="2" charset="2"/>
              <a:buChar char="u"/>
            </a:pPr>
            <a:r>
              <a:rPr lang="en-US" altLang="zh-CN" sz="2000" dirty="0">
                <a:cs typeface="微软雅黑" panose="020B0503020204020204" pitchFamily="34" charset="-122"/>
              </a:rPr>
              <a:t>Now, there is a given threshold </a:t>
            </a:r>
            <a:r>
              <a:rPr lang="en-US" altLang="zh-CN" sz="2000" i="1" dirty="0">
                <a:latin typeface="Times New Roman" panose="02020603050405020304" pitchFamily="18" charset="0"/>
                <a:cs typeface="Times New Roman" panose="02020603050405020304" pitchFamily="18" charset="0"/>
              </a:rPr>
              <a:t>t</a:t>
            </a:r>
            <a:r>
              <a:rPr lang="en-US" altLang="zh-CN" sz="2000" dirty="0">
                <a:cs typeface="微软雅黑" panose="020B0503020204020204" pitchFamily="34" charset="-122"/>
              </a:rPr>
              <a:t>, which can segment the image into two parts: Object and background:</a:t>
            </a:r>
          </a:p>
          <a:p>
            <a:pPr marL="935355" lvl="1" indent="-450850" algn="just" eaLnBrk="1" hangingPunct="1">
              <a:lnSpc>
                <a:spcPct val="120000"/>
              </a:lnSpc>
              <a:buFont typeface="Wingdings" panose="05000000000000000000" pitchFamily="2" charset="2"/>
              <a:buChar char="u"/>
            </a:pPr>
            <a:r>
              <a:rPr lang="en-GB" altLang="en-US" sz="2000" dirty="0">
                <a:cs typeface="微软雅黑" panose="020B0503020204020204" pitchFamily="34" charset="-122"/>
              </a:rPr>
              <a:t>The probability of group object is</a:t>
            </a:r>
            <a:r>
              <a:rPr lang="en-GB" altLang="en-US" sz="2000" b="1" i="1" dirty="0">
                <a:cs typeface="微软雅黑" panose="020B0503020204020204" pitchFamily="34" charset="-122"/>
              </a:rPr>
              <a:t> </a:t>
            </a:r>
            <a:r>
              <a:rPr lang="en-GB" altLang="en-US" sz="2000" i="1" dirty="0">
                <a:latin typeface="Times New Roman" panose="02020603050405020304" pitchFamily="18" charset="0"/>
                <a:cs typeface="Times New Roman" panose="02020603050405020304" pitchFamily="18" charset="0"/>
              </a:rPr>
              <a:t>p</a:t>
            </a:r>
            <a:r>
              <a:rPr lang="en-GB" altLang="en-US" sz="2000" i="1" baseline="-25000" dirty="0">
                <a:latin typeface="Times New Roman" panose="02020603050405020304" pitchFamily="18" charset="0"/>
                <a:cs typeface="Times New Roman" panose="02020603050405020304" pitchFamily="18" charset="0"/>
              </a:rPr>
              <a:t>o</a:t>
            </a:r>
            <a:r>
              <a:rPr lang="en-GB" altLang="en-US"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GB" altLang="en-US" sz="2000" dirty="0">
                <a:latin typeface="Times New Roman" panose="02020603050405020304" pitchFamily="18" charset="0"/>
                <a:cs typeface="Times New Roman" panose="02020603050405020304" pitchFamily="18" charset="0"/>
              </a:rPr>
              <a:t>)(</a:t>
            </a:r>
            <a:r>
              <a:rPr lang="zh-CN" altLang="en-US" sz="2000" dirty="0">
                <a:cs typeface="微软雅黑" panose="020B0503020204020204" pitchFamily="34" charset="-122"/>
              </a:rPr>
              <a:t>前景像素点数占整幅图像的比例</a:t>
            </a:r>
            <a:r>
              <a:rPr lang="en-GB" altLang="en-US" sz="2000" dirty="0">
                <a:cs typeface="微软雅黑" panose="020B0503020204020204" pitchFamily="34" charset="-122"/>
              </a:rPr>
              <a:t>)</a:t>
            </a:r>
            <a:r>
              <a:rPr lang="en-GB" altLang="en-US" sz="2000" i="1" dirty="0">
                <a:cs typeface="微软雅黑" panose="020B0503020204020204" pitchFamily="34" charset="-122"/>
              </a:rPr>
              <a:t>, </a:t>
            </a:r>
            <a:r>
              <a:rPr lang="en-GB" altLang="en-US" sz="2000" dirty="0">
                <a:cs typeface="微软雅黑" panose="020B0503020204020204" pitchFamily="34" charset="-122"/>
              </a:rPr>
              <a:t>mean is</a:t>
            </a:r>
            <a:r>
              <a:rPr lang="en-GB" altLang="en-US" sz="2000" i="1" dirty="0">
                <a:cs typeface="微软雅黑" panose="020B0503020204020204" pitchFamily="34" charset="-122"/>
              </a:rPr>
              <a:t> </a:t>
            </a:r>
            <a:r>
              <a:rPr lang="en-GB" altLang="en-US" sz="2000" i="1" dirty="0">
                <a:latin typeface="Times New Roman" panose="02020603050405020304" pitchFamily="18" charset="0"/>
                <a:cs typeface="Times New Roman" panose="02020603050405020304" pitchFamily="18" charset="0"/>
              </a:rPr>
              <a:t>MO</a:t>
            </a:r>
          </a:p>
          <a:p>
            <a:pPr marL="935355" lvl="1" indent="-450850" algn="just" eaLnBrk="1" hangingPunct="1">
              <a:lnSpc>
                <a:spcPct val="120000"/>
              </a:lnSpc>
              <a:buFont typeface="Wingdings" panose="05000000000000000000" pitchFamily="2" charset="2"/>
              <a:buChar char="u"/>
            </a:pPr>
            <a:r>
              <a:rPr lang="en-GB" altLang="en-US" sz="2000" dirty="0">
                <a:cs typeface="微软雅黑" panose="020B0503020204020204" pitchFamily="34" charset="-122"/>
              </a:rPr>
              <a:t>The probability of group background is </a:t>
            </a:r>
            <a:r>
              <a:rPr lang="en-GB" altLang="en-US" sz="2000" i="1" dirty="0">
                <a:latin typeface="Times New Roman" panose="02020603050405020304" pitchFamily="18" charset="0"/>
                <a:cs typeface="Times New Roman" panose="02020603050405020304" pitchFamily="18" charset="0"/>
              </a:rPr>
              <a:t>p</a:t>
            </a:r>
            <a:r>
              <a:rPr lang="en-GB" altLang="en-US" sz="2000" i="1" baseline="-25000" dirty="0">
                <a:latin typeface="Times New Roman" panose="02020603050405020304" pitchFamily="18" charset="0"/>
                <a:cs typeface="Times New Roman" panose="02020603050405020304" pitchFamily="18" charset="0"/>
              </a:rPr>
              <a:t>b</a:t>
            </a:r>
            <a:r>
              <a:rPr lang="en-GB" altLang="en-US"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GB" altLang="en-US" sz="2000" dirty="0">
                <a:latin typeface="Times New Roman" panose="02020603050405020304" pitchFamily="18" charset="0"/>
                <a:cs typeface="Times New Roman" panose="02020603050405020304" pitchFamily="18" charset="0"/>
              </a:rPr>
              <a:t>)</a:t>
            </a:r>
            <a:r>
              <a:rPr lang="en-GB" altLang="en-US" sz="2000" i="1" dirty="0">
                <a:cs typeface="微软雅黑" panose="020B0503020204020204" pitchFamily="34" charset="-122"/>
              </a:rPr>
              <a:t> </a:t>
            </a:r>
            <a:r>
              <a:rPr lang="en-GB" altLang="en-US" sz="2000" dirty="0">
                <a:cs typeface="微软雅黑" panose="020B0503020204020204" pitchFamily="34" charset="-122"/>
              </a:rPr>
              <a:t>(</a:t>
            </a:r>
            <a:r>
              <a:rPr lang="zh-CN" altLang="en-US" sz="2000" dirty="0">
                <a:cs typeface="微软雅黑" panose="020B0503020204020204" pitchFamily="34" charset="-122"/>
              </a:rPr>
              <a:t>背景像素点数占整幅图像的比例</a:t>
            </a:r>
            <a:r>
              <a:rPr lang="en-GB" altLang="en-US" sz="2000" dirty="0">
                <a:cs typeface="微软雅黑" panose="020B0503020204020204" pitchFamily="34" charset="-122"/>
              </a:rPr>
              <a:t>),  mean is </a:t>
            </a:r>
            <a:r>
              <a:rPr lang="en-GB" altLang="en-US" sz="2000" i="1" dirty="0">
                <a:latin typeface="Times New Roman" panose="02020603050405020304" pitchFamily="18" charset="0"/>
                <a:cs typeface="Times New Roman" panose="02020603050405020304" pitchFamily="18" charset="0"/>
              </a:rPr>
              <a:t>MB</a:t>
            </a:r>
          </a:p>
          <a:p>
            <a:pPr marL="450850" indent="-450850">
              <a:lnSpc>
                <a:spcPct val="100000"/>
              </a:lnSpc>
              <a:buClrTx/>
              <a:buSzTx/>
              <a:buFontTx/>
              <a:buNone/>
            </a:pPr>
            <a:endParaRPr lang="zh-CN" altLang="en-US" sz="2000" dirty="0">
              <a:cs typeface="微软雅黑" panose="020B0503020204020204" pitchFamily="34" charset="-122"/>
            </a:endParaRPr>
          </a:p>
          <a:p>
            <a:pPr marL="450850" indent="-450850">
              <a:lnSpc>
                <a:spcPct val="100000"/>
              </a:lnSpc>
              <a:buClrTx/>
              <a:buSzTx/>
              <a:buFontTx/>
              <a:buNone/>
            </a:pPr>
            <a:r>
              <a:rPr lang="en-US" altLang="zh-CN" sz="2000" dirty="0">
                <a:cs typeface="微软雅黑" panose="020B0503020204020204" pitchFamily="34" charset="-122"/>
              </a:rPr>
              <a:t>The intra-class variance of Otsu</a:t>
            </a:r>
            <a:r>
              <a:rPr lang="zh-CN" altLang="en-US" sz="2000" dirty="0">
                <a:cs typeface="微软雅黑" panose="020B0503020204020204" pitchFamily="34" charset="-122"/>
              </a:rPr>
              <a:t>： </a:t>
            </a:r>
            <a:br>
              <a:rPr lang="zh-CN" altLang="en-US" sz="2000" dirty="0">
                <a:cs typeface="微软雅黑" panose="020B0503020204020204" pitchFamily="34" charset="-122"/>
              </a:rPr>
            </a:br>
            <a:endParaRPr lang="en-US" altLang="zh-CN" sz="2000" dirty="0">
              <a:cs typeface="微软雅黑" panose="020B0503020204020204" pitchFamily="34" charset="-122"/>
            </a:endParaRPr>
          </a:p>
          <a:p>
            <a:pPr marL="450850" indent="-450850">
              <a:lnSpc>
                <a:spcPct val="100000"/>
              </a:lnSpc>
              <a:buClrTx/>
              <a:buSzTx/>
              <a:buFontTx/>
              <a:buNone/>
            </a:pPr>
            <a:endParaRPr lang="zh-CN" altLang="en-US" sz="2000" dirty="0">
              <a:cs typeface="微软雅黑" panose="020B0503020204020204" pitchFamily="34" charset="-122"/>
            </a:endParaRPr>
          </a:p>
          <a:p>
            <a:pPr marL="450850" indent="-450850">
              <a:lnSpc>
                <a:spcPct val="100000"/>
              </a:lnSpc>
              <a:buClrTx/>
              <a:buSzTx/>
              <a:buFontTx/>
              <a:buNone/>
            </a:pPr>
            <a:endParaRPr lang="zh-CN" altLang="en-US" sz="2000" dirty="0">
              <a:cs typeface="微软雅黑" panose="020B0503020204020204" pitchFamily="34" charset="-122"/>
            </a:endParaRPr>
          </a:p>
          <a:p>
            <a:pPr marL="450850" indent="-450850">
              <a:lnSpc>
                <a:spcPct val="100000"/>
              </a:lnSpc>
              <a:buClrTx/>
              <a:buSzTx/>
              <a:buFontTx/>
              <a:buNone/>
            </a:pPr>
            <a:r>
              <a:rPr lang="en-US" altLang="zh-CN" sz="2000" dirty="0">
                <a:cs typeface="微软雅黑" panose="020B0503020204020204" pitchFamily="34" charset="-122"/>
              </a:rPr>
              <a:t>Object: find a threshold that makes the maximum </a:t>
            </a:r>
            <a:r>
              <a:rPr lang="en-US" altLang="zh-CN" sz="2000" i="1" dirty="0">
                <a:latin typeface="Times New Roman" panose="02020603050405020304" pitchFamily="18" charset="0"/>
                <a:cs typeface="Times New Roman" panose="02020603050405020304" pitchFamily="18" charset="0"/>
              </a:rPr>
              <a:t>ICV.</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898542361"/>
              </p:ext>
            </p:extLst>
          </p:nvPr>
        </p:nvGraphicFramePr>
        <p:xfrm>
          <a:off x="1627919" y="4928318"/>
          <a:ext cx="9088755" cy="777875"/>
        </p:xfrm>
        <a:graphic>
          <a:graphicData uri="http://schemas.openxmlformats.org/presentationml/2006/ole">
            <mc:AlternateContent xmlns:mc="http://schemas.openxmlformats.org/markup-compatibility/2006">
              <mc:Choice xmlns:v="urn:schemas-microsoft-com:vml" Requires="v">
                <p:oleObj spid="_x0000_s2112" r:id="rId5" imgW="2819400" imgH="241300" progId="Equation.KSEE3">
                  <p:embed/>
                </p:oleObj>
              </mc:Choice>
              <mc:Fallback>
                <p:oleObj r:id="rId5" imgW="2819400" imgH="241300" progId="Equation.KSEE3">
                  <p:embed/>
                  <p:pic>
                    <p:nvPicPr>
                      <p:cNvPr id="0" name="图片 2048"/>
                      <p:cNvPicPr/>
                      <p:nvPr/>
                    </p:nvPicPr>
                    <p:blipFill>
                      <a:blip r:embed="rId6"/>
                      <a:stretch>
                        <a:fillRect/>
                      </a:stretch>
                    </p:blipFill>
                    <p:spPr>
                      <a:xfrm>
                        <a:off x="1627919" y="4928318"/>
                        <a:ext cx="9088755" cy="77787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23</a:t>
            </a:fld>
            <a:endParaRPr lang="en-US" dirty="0"/>
          </a:p>
        </p:txBody>
      </p:sp>
      <p:sp>
        <p:nvSpPr>
          <p:cNvPr id="43010" name="文本占位符 2"/>
          <p:cNvSpPr>
            <a:spLocks noGrp="1"/>
          </p:cNvSpPr>
          <p:nvPr>
            <p:ph type="body" sz="half" idx="1"/>
            <p:custDataLst>
              <p:tags r:id="rId2"/>
            </p:custDataLst>
          </p:nvPr>
        </p:nvSpPr>
        <p:spPr>
          <a:xfrm>
            <a:off x="558165" y="1230133"/>
            <a:ext cx="11116310" cy="4916805"/>
          </a:xfrm>
        </p:spPr>
        <p:txBody>
          <a:bodyPr vert="horz" wrap="square" lIns="91440" tIns="45720" rIns="91440" bIns="45720" anchor="t" anchorCtr="0">
            <a:noAutofit/>
          </a:bodyPr>
          <a:lstStyle/>
          <a:p>
            <a:pPr lvl="0">
              <a:lnSpc>
                <a:spcPct val="125000"/>
              </a:lnSpc>
            </a:pPr>
            <a:r>
              <a:rPr lang="en-US" altLang="zh-CN" sz="2000" dirty="0">
                <a:ea typeface="宋体" panose="02010600030101010101" pitchFamily="2" charset="-122"/>
                <a:sym typeface="+mn-ea"/>
              </a:rPr>
              <a:t>Otsu</a:t>
            </a:r>
            <a:r>
              <a:rPr lang="zh-CN" altLang="en-US" sz="2000" dirty="0">
                <a:ea typeface="宋体" panose="02010600030101010101" pitchFamily="2" charset="-122"/>
                <a:sym typeface="+mn-ea"/>
              </a:rPr>
              <a:t>算法使用的是聚类的思想：</a:t>
            </a:r>
            <a:endParaRPr lang="zh-CN" altLang="en-US" sz="2000" dirty="0">
              <a:ea typeface="宋体" panose="02010600030101010101" pitchFamily="2" charset="-122"/>
            </a:endParaRPr>
          </a:p>
          <a:p>
            <a:pPr marL="342900" lvl="0" indent="-342900">
              <a:lnSpc>
                <a:spcPct val="125000"/>
              </a:lnSpc>
              <a:buFont typeface="Wingdings" panose="05000000000000000000" pitchFamily="2" charset="2"/>
              <a:buChar char="u"/>
            </a:pPr>
            <a:r>
              <a:rPr lang="zh-CN" altLang="en-US" sz="2000" dirty="0">
                <a:ea typeface="宋体" panose="02010600030101010101" pitchFamily="2" charset="-122"/>
                <a:sym typeface="+mn-ea"/>
              </a:rPr>
              <a:t>把图像的灰度按灰度级分成</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个部分，使得两个部分之间的灰度值差异最大，每个部分之间的灰度差异最小；</a:t>
            </a:r>
            <a:endParaRPr lang="zh-CN" altLang="en-US" sz="2000" dirty="0">
              <a:ea typeface="宋体" panose="02010600030101010101" pitchFamily="2" charset="-122"/>
            </a:endParaRPr>
          </a:p>
          <a:p>
            <a:pPr marL="342900" lvl="0" indent="-342900">
              <a:lnSpc>
                <a:spcPct val="125000"/>
              </a:lnSpc>
              <a:buFont typeface="Wingdings" panose="05000000000000000000" pitchFamily="2" charset="2"/>
              <a:buChar char="u"/>
            </a:pPr>
            <a:r>
              <a:rPr lang="zh-CN" altLang="en-US" sz="2000" dirty="0">
                <a:ea typeface="宋体" panose="02010600030101010101" pitchFamily="2" charset="-122"/>
                <a:sym typeface="+mn-ea"/>
              </a:rPr>
              <a:t>通过方差的计算来寻找一个合适的灰度级别来划分。</a:t>
            </a:r>
            <a:endParaRPr lang="zh-CN" altLang="en-US" sz="2000" dirty="0">
              <a:ea typeface="宋体" panose="02010600030101010101" pitchFamily="2" charset="-122"/>
            </a:endParaRPr>
          </a:p>
          <a:p>
            <a:pPr lvl="0">
              <a:lnSpc>
                <a:spcPct val="125000"/>
              </a:lnSpc>
            </a:pPr>
            <a:r>
              <a:rPr lang="zh-CN" altLang="en-US" sz="2000" dirty="0">
                <a:ea typeface="宋体" panose="02010600030101010101" pitchFamily="2" charset="-122"/>
                <a:sym typeface="+mn-ea"/>
              </a:rPr>
              <a:t>特点：</a:t>
            </a:r>
            <a:endParaRPr lang="zh-CN" altLang="en-US" sz="2000" dirty="0">
              <a:ea typeface="宋体" panose="02010600030101010101" pitchFamily="2" charset="-122"/>
            </a:endParaRPr>
          </a:p>
          <a:p>
            <a:pPr marL="342900" lvl="0" indent="-342900">
              <a:lnSpc>
                <a:spcPct val="125000"/>
              </a:lnSpc>
              <a:buFont typeface="Wingdings" panose="05000000000000000000" pitchFamily="2" charset="2"/>
              <a:buChar char="u"/>
            </a:pPr>
            <a:r>
              <a:rPr lang="zh-CN" altLang="en-US" sz="2000" dirty="0">
                <a:ea typeface="宋体" panose="02010600030101010101" pitchFamily="2" charset="-122"/>
                <a:sym typeface="+mn-ea"/>
              </a:rPr>
              <a:t>因方差是灰度分布均匀性的一种度量，背景和前景之间的类间方差越大，说明构成图像的两部分的差别越大，当部分前景错分为背景、或部分背景错分为前景都会导致两部分差别变小；</a:t>
            </a:r>
            <a:endParaRPr lang="zh-CN" altLang="en-US" sz="2000" dirty="0">
              <a:ea typeface="宋体" panose="02010600030101010101" pitchFamily="2" charset="-122"/>
            </a:endParaRPr>
          </a:p>
          <a:p>
            <a:pPr marL="342900" lvl="0" indent="-342900">
              <a:lnSpc>
                <a:spcPct val="125000"/>
              </a:lnSpc>
              <a:buFont typeface="Wingdings" panose="05000000000000000000" pitchFamily="2" charset="2"/>
              <a:buChar char="u"/>
            </a:pPr>
            <a:r>
              <a:rPr lang="zh-CN" altLang="en-US" sz="2000" dirty="0">
                <a:ea typeface="宋体" panose="02010600030101010101" pitchFamily="2" charset="-122"/>
                <a:sym typeface="+mn-ea"/>
              </a:rPr>
              <a:t>因此，使类间方差最大的分割意味着错分概率最小。</a:t>
            </a:r>
            <a:endParaRPr lang="zh-CN" altLang="en-US" sz="2000" dirty="0">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1014441899"/>
              </p:ext>
            </p:extLst>
          </p:nvPr>
        </p:nvGraphicFramePr>
        <p:xfrm>
          <a:off x="1849500" y="5319105"/>
          <a:ext cx="8327114" cy="712689"/>
        </p:xfrm>
        <a:graphic>
          <a:graphicData uri="http://schemas.openxmlformats.org/presentationml/2006/ole">
            <mc:AlternateContent xmlns:mc="http://schemas.openxmlformats.org/markup-compatibility/2006">
              <mc:Choice xmlns:v="urn:schemas-microsoft-com:vml" Requires="v">
                <p:oleObj spid="_x0000_s10279" r:id="rId5" imgW="2819400" imgH="241300" progId="Equation.KSEE3">
                  <p:embed/>
                </p:oleObj>
              </mc:Choice>
              <mc:Fallback>
                <p:oleObj r:id="rId5" imgW="2819400" imgH="241300" progId="Equation.KSEE3">
                  <p:embed/>
                  <p:pic>
                    <p:nvPicPr>
                      <p:cNvPr id="0" name=""/>
                      <p:cNvPicPr/>
                      <p:nvPr/>
                    </p:nvPicPr>
                    <p:blipFill>
                      <a:blip r:embed="rId6"/>
                      <a:stretch>
                        <a:fillRect/>
                      </a:stretch>
                    </p:blipFill>
                    <p:spPr>
                      <a:xfrm>
                        <a:off x="1849500" y="5319105"/>
                        <a:ext cx="8327114" cy="712689"/>
                      </a:xfrm>
                      <a:prstGeom prst="rect">
                        <a:avLst/>
                      </a:prstGeom>
                    </p:spPr>
                  </p:pic>
                </p:oleObj>
              </mc:Fallback>
            </mc:AlternateContent>
          </a:graphicData>
        </a:graphic>
      </p:graphicFrame>
    </p:spTree>
    <p:extLst>
      <p:ext uri="{BB962C8B-B14F-4D97-AF65-F5344CB8AC3E}">
        <p14:creationId xmlns:p14="http://schemas.microsoft.com/office/powerpoint/2010/main" val="479367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5"/>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24</a:t>
            </a:fld>
            <a:endParaRPr lang="en-US" dirty="0"/>
          </a:p>
        </p:txBody>
      </p:sp>
      <p:sp>
        <p:nvSpPr>
          <p:cNvPr id="45058" name="文本占位符 2"/>
          <p:cNvSpPr>
            <a:spLocks noGrp="1"/>
          </p:cNvSpPr>
          <p:nvPr>
            <p:ph type="body" sz="half" idx="1"/>
            <p:custDataLst>
              <p:tags r:id="rId1"/>
            </p:custDataLst>
          </p:nvPr>
        </p:nvSpPr>
        <p:spPr>
          <a:xfrm>
            <a:off x="457200" y="1333500"/>
            <a:ext cx="11238865" cy="5524500"/>
          </a:xfrm>
        </p:spPr>
        <p:txBody>
          <a:bodyPr vert="horz" wrap="square" lIns="91440" tIns="45720" rIns="91440" bIns="45720" anchor="t" anchorCtr="0"/>
          <a:lstStyle/>
          <a:p>
            <a:pPr marL="0" indent="0">
              <a:buClrTx/>
              <a:buSzTx/>
              <a:buFontTx/>
            </a:pPr>
            <a:r>
              <a:rPr lang="en-US" altLang="zh-CN" dirty="0">
                <a:ea typeface="宋体" panose="02010600030101010101" pitchFamily="2" charset="-122"/>
              </a:rPr>
              <a:t>Try all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dirty="0">
                <a:ea typeface="宋体" panose="02010600030101010101" pitchFamily="2" charset="-122"/>
              </a:rPr>
              <a:t> to find the maximum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ICV</a:t>
            </a:r>
            <a:r>
              <a:rPr lang="en-US" altLang="zh-CN" dirty="0">
                <a:ea typeface="宋体" panose="02010600030101010101" pitchFamily="2" charset="-122"/>
              </a:rPr>
              <a:t>:</a:t>
            </a:r>
            <a:endParaRPr lang="zh-CN" altLang="en-US" dirty="0">
              <a:ea typeface="宋体" panose="02010600030101010101" pitchFamily="2" charset="-122"/>
            </a:endParaRPr>
          </a:p>
        </p:txBody>
      </p:sp>
      <p:pic>
        <p:nvPicPr>
          <p:cNvPr id="45059" name="Picture 2" descr="这里写图片描述"/>
          <p:cNvPicPr>
            <a:picLocks noChangeAspect="1"/>
          </p:cNvPicPr>
          <p:nvPr>
            <p:custDataLst>
              <p:tags r:id="rId2"/>
            </p:custDataLst>
          </p:nvPr>
        </p:nvPicPr>
        <p:blipFill>
          <a:blip r:embed="rId5"/>
          <a:stretch>
            <a:fillRect/>
          </a:stretch>
        </p:blipFill>
        <p:spPr>
          <a:xfrm>
            <a:off x="925830" y="1907540"/>
            <a:ext cx="10340975" cy="4448810"/>
          </a:xfrm>
          <a:prstGeom prst="rect">
            <a:avLst/>
          </a:prstGeom>
          <a:noFill/>
          <a:ln w="9525">
            <a:noFill/>
          </a:ln>
        </p:spPr>
      </p:pic>
      <p:cxnSp>
        <p:nvCxnSpPr>
          <p:cNvPr id="4" name="直接连接符 3"/>
          <p:cNvCxnSpPr/>
          <p:nvPr/>
        </p:nvCxnSpPr>
        <p:spPr>
          <a:xfrm>
            <a:off x="4349362" y="1812897"/>
            <a:ext cx="47708" cy="454345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2" descr="这里写图片描述"/>
          <p:cNvPicPr>
            <a:picLocks noChangeAspect="1"/>
          </p:cNvPicPr>
          <p:nvPr>
            <p:custDataLst>
              <p:tags r:id="rId2"/>
            </p:custDataLst>
          </p:nvPr>
        </p:nvPicPr>
        <p:blipFill>
          <a:blip r:embed="rId8"/>
          <a:stretch>
            <a:fillRect/>
          </a:stretch>
        </p:blipFill>
        <p:spPr>
          <a:xfrm>
            <a:off x="957152" y="4155004"/>
            <a:ext cx="3584575" cy="2566471"/>
          </a:xfrm>
          <a:prstGeom prst="rect">
            <a:avLst/>
          </a:prstGeom>
          <a:noFill/>
          <a:ln w="9525">
            <a:noFill/>
          </a:ln>
        </p:spPr>
      </p:pic>
      <p:sp>
        <p:nvSpPr>
          <p:cNvPr id="50177"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25</a:t>
            </a:fld>
            <a:endParaRPr lang="en-US" dirty="0"/>
          </a:p>
        </p:txBody>
      </p:sp>
      <p:pic>
        <p:nvPicPr>
          <p:cNvPr id="46084" name="Picture 2" descr="这里写图片描述"/>
          <p:cNvPicPr>
            <a:picLocks noChangeAspect="1"/>
          </p:cNvPicPr>
          <p:nvPr>
            <p:custDataLst>
              <p:tags r:id="rId3"/>
            </p:custDataLst>
          </p:nvPr>
        </p:nvPicPr>
        <p:blipFill>
          <a:blip r:embed="rId9"/>
          <a:stretch>
            <a:fillRect/>
          </a:stretch>
        </p:blipFill>
        <p:spPr>
          <a:xfrm>
            <a:off x="957152" y="1270843"/>
            <a:ext cx="3584575" cy="2689225"/>
          </a:xfrm>
          <a:prstGeom prst="rect">
            <a:avLst/>
          </a:prstGeom>
          <a:noFill/>
          <a:ln w="9525">
            <a:noFill/>
          </a:ln>
        </p:spPr>
      </p:pic>
      <p:graphicFrame>
        <p:nvGraphicFramePr>
          <p:cNvPr id="4" name="对象 3">
            <a:hlinkClick r:id="" action="ppaction://ole?verb=0"/>
          </p:cNvPr>
          <p:cNvGraphicFramePr>
            <a:graphicFrameLocks noChangeAspect="1"/>
          </p:cNvGraphicFramePr>
          <p:nvPr>
            <p:custDataLst>
              <p:tags r:id="rId4"/>
            </p:custDataLst>
            <p:extLst>
              <p:ext uri="{D42A27DB-BD31-4B8C-83A1-F6EECF244321}">
                <p14:modId xmlns:p14="http://schemas.microsoft.com/office/powerpoint/2010/main" val="1129296843"/>
              </p:ext>
            </p:extLst>
          </p:nvPr>
        </p:nvGraphicFramePr>
        <p:xfrm>
          <a:off x="5724299" y="1726662"/>
          <a:ext cx="5731057" cy="550622"/>
        </p:xfrm>
        <a:graphic>
          <a:graphicData uri="http://schemas.openxmlformats.org/presentationml/2006/ole">
            <mc:AlternateContent xmlns:mc="http://schemas.openxmlformats.org/markup-compatibility/2006">
              <mc:Choice xmlns:v="urn:schemas-microsoft-com:vml" Requires="v">
                <p:oleObj spid="_x0000_s6265" r:id="rId10" imgW="2819400" imgH="241300" progId="Equation.KSEE3">
                  <p:embed/>
                </p:oleObj>
              </mc:Choice>
              <mc:Fallback>
                <p:oleObj r:id="rId10" imgW="2819400" imgH="241300" progId="Equation.KSEE3">
                  <p:embed/>
                  <p:pic>
                    <p:nvPicPr>
                      <p:cNvPr id="0" name="图片 2048"/>
                      <p:cNvPicPr/>
                      <p:nvPr/>
                    </p:nvPicPr>
                    <p:blipFill>
                      <a:blip r:embed="rId11"/>
                      <a:stretch>
                        <a:fillRect/>
                      </a:stretch>
                    </p:blipFill>
                    <p:spPr>
                      <a:xfrm>
                        <a:off x="5724299" y="1726662"/>
                        <a:ext cx="5731057" cy="550622"/>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custDataLst>
              <p:tags r:id="rId5"/>
            </p:custDataLst>
            <p:extLst>
              <p:ext uri="{D42A27DB-BD31-4B8C-83A1-F6EECF244321}">
                <p14:modId xmlns:p14="http://schemas.microsoft.com/office/powerpoint/2010/main" val="1985241410"/>
              </p:ext>
            </p:extLst>
          </p:nvPr>
        </p:nvGraphicFramePr>
        <p:xfrm>
          <a:off x="5654290" y="5482177"/>
          <a:ext cx="5970655" cy="544161"/>
        </p:xfrm>
        <a:graphic>
          <a:graphicData uri="http://schemas.openxmlformats.org/presentationml/2006/ole">
            <mc:AlternateContent xmlns:mc="http://schemas.openxmlformats.org/markup-compatibility/2006">
              <mc:Choice xmlns:v="urn:schemas-microsoft-com:vml" Requires="v">
                <p:oleObj spid="_x0000_s6266" r:id="rId12" imgW="2971800" imgH="241300" progId="Equation.KSEE3">
                  <p:embed/>
                </p:oleObj>
              </mc:Choice>
              <mc:Fallback>
                <p:oleObj r:id="rId12" imgW="2971800" imgH="241300" progId="Equation.KSEE3">
                  <p:embed/>
                  <p:pic>
                    <p:nvPicPr>
                      <p:cNvPr id="0" name="图片 2048"/>
                      <p:cNvPicPr/>
                      <p:nvPr/>
                    </p:nvPicPr>
                    <p:blipFill>
                      <a:blip r:embed="rId13"/>
                      <a:stretch>
                        <a:fillRect/>
                      </a:stretch>
                    </p:blipFill>
                    <p:spPr>
                      <a:xfrm>
                        <a:off x="5654290" y="5482177"/>
                        <a:ext cx="5970655" cy="544161"/>
                      </a:xfrm>
                      <a:prstGeom prst="rect">
                        <a:avLst/>
                      </a:prstGeom>
                    </p:spPr>
                  </p:pic>
                </p:oleObj>
              </mc:Fallback>
            </mc:AlternateContent>
          </a:graphicData>
        </a:graphic>
      </p:graphicFrame>
      <p:sp>
        <p:nvSpPr>
          <p:cNvPr id="3" name="矩形 2"/>
          <p:cNvSpPr/>
          <p:nvPr/>
        </p:nvSpPr>
        <p:spPr>
          <a:xfrm>
            <a:off x="5614671" y="2615456"/>
            <a:ext cx="6096000" cy="2239844"/>
          </a:xfrm>
          <a:prstGeom prst="rect">
            <a:avLst/>
          </a:prstGeom>
        </p:spPr>
        <p:txBody>
          <a:bodyPr>
            <a:spAutoFit/>
          </a:bodyPr>
          <a:lstStyle/>
          <a:p>
            <a:pPr marL="0" indent="0">
              <a:lnSpc>
                <a:spcPct val="150000"/>
              </a:lnSpc>
              <a:buClrTx/>
              <a:buSzTx/>
              <a:buFontTx/>
            </a:pPr>
            <a:r>
              <a:rPr lang="en-US" altLang="zh-CN" sz="2400" dirty="0"/>
              <a:t>Sometimes, when the sizes of Object and Background have big difference, it doesn’t work well. </a:t>
            </a:r>
          </a:p>
          <a:p>
            <a:pPr marL="0" indent="0">
              <a:lnSpc>
                <a:spcPct val="150000"/>
              </a:lnSpc>
              <a:buClrTx/>
              <a:buSzTx/>
              <a:buFontTx/>
            </a:pPr>
            <a:r>
              <a:rPr lang="en-US" altLang="zh-CN" sz="2400" dirty="0"/>
              <a:t>We can consider to modify the criterion:</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26</a:t>
            </a:fld>
            <a:endParaRPr lang="en-US" dirty="0"/>
          </a:p>
        </p:txBody>
      </p:sp>
      <p:sp>
        <p:nvSpPr>
          <p:cNvPr id="47106" name="文本占位符 2"/>
          <p:cNvSpPr>
            <a:spLocks noGrp="1"/>
          </p:cNvSpPr>
          <p:nvPr>
            <p:ph type="body" sz="half" idx="1"/>
            <p:custDataLst>
              <p:tags r:id="rId1"/>
            </p:custDataLst>
          </p:nvPr>
        </p:nvSpPr>
        <p:spPr>
          <a:xfrm>
            <a:off x="608965" y="1397230"/>
            <a:ext cx="11021695" cy="700405"/>
          </a:xfrm>
        </p:spPr>
        <p:txBody>
          <a:bodyPr vert="horz" wrap="square" lIns="91440" tIns="45720" rIns="91440" bIns="45720" anchor="t" anchorCtr="0">
            <a:normAutofit fontScale="25000" lnSpcReduction="20000"/>
          </a:bodyPr>
          <a:lstStyle/>
          <a:p>
            <a:pPr marL="0" indent="0">
              <a:buClrTx/>
              <a:buSzTx/>
              <a:buFontTx/>
            </a:pPr>
            <a:r>
              <a:rPr lang="zh-CN" altLang="en-US" sz="9600" dirty="0">
                <a:cs typeface="微软雅黑" panose="020B0503020204020204" pitchFamily="34" charset="-122"/>
              </a:rPr>
              <a:t>对图像中仅有目标</a:t>
            </a:r>
            <a:r>
              <a:rPr lang="en-US" altLang="zh-CN" sz="9600" dirty="0">
                <a:cs typeface="微软雅黑" panose="020B0503020204020204" pitchFamily="34" charset="-122"/>
              </a:rPr>
              <a:t>-</a:t>
            </a:r>
            <a:r>
              <a:rPr lang="zh-CN" altLang="en-US" sz="9600" dirty="0">
                <a:cs typeface="微软雅黑" panose="020B0503020204020204" pitchFamily="34" charset="-122"/>
              </a:rPr>
              <a:t>背景类的图像，</a:t>
            </a:r>
            <a:r>
              <a:rPr lang="en-US" altLang="zh-CN" sz="9600" dirty="0">
                <a:cs typeface="微软雅黑" panose="020B0503020204020204" pitchFamily="34" charset="-122"/>
              </a:rPr>
              <a:t>Otsu</a:t>
            </a:r>
            <a:r>
              <a:rPr lang="zh-CN" altLang="en-US" sz="9600" dirty="0">
                <a:cs typeface="微软雅黑" panose="020B0503020204020204" pitchFamily="34" charset="-122"/>
              </a:rPr>
              <a:t>可以得到统计意义上的最优分割。</a:t>
            </a:r>
            <a:endParaRPr lang="zh-CN" altLang="en-US" dirty="0">
              <a:ea typeface="宋体" panose="02010600030101010101" pitchFamily="2" charset="-122"/>
            </a:endParaRPr>
          </a:p>
        </p:txBody>
      </p:sp>
      <p:pic>
        <p:nvPicPr>
          <p:cNvPr id="4" name="图片 3"/>
          <p:cNvPicPr>
            <a:picLocks noChangeAspect="1"/>
          </p:cNvPicPr>
          <p:nvPr>
            <p:custDataLst>
              <p:tags r:id="rId2"/>
            </p:custDataLst>
          </p:nvPr>
        </p:nvPicPr>
        <p:blipFill>
          <a:blip r:embed="rId6"/>
          <a:stretch>
            <a:fillRect/>
          </a:stretch>
        </p:blipFill>
        <p:spPr>
          <a:xfrm>
            <a:off x="505212" y="2676525"/>
            <a:ext cx="4008755" cy="3679825"/>
          </a:xfrm>
          <a:prstGeom prst="rect">
            <a:avLst/>
          </a:prstGeom>
          <a:noFill/>
          <a:ln w="9525">
            <a:noFill/>
          </a:ln>
        </p:spPr>
      </p:pic>
      <p:pic>
        <p:nvPicPr>
          <p:cNvPr id="47107" name="Picture 7"/>
          <p:cNvPicPr>
            <a:picLocks noChangeAspect="1"/>
          </p:cNvPicPr>
          <p:nvPr>
            <p:custDataLst>
              <p:tags r:id="rId3"/>
            </p:custDataLst>
          </p:nvPr>
        </p:nvPicPr>
        <p:blipFill>
          <a:blip r:embed="rId7"/>
          <a:stretch>
            <a:fillRect/>
          </a:stretch>
        </p:blipFill>
        <p:spPr>
          <a:xfrm>
            <a:off x="4718755" y="1960930"/>
            <a:ext cx="7229475" cy="2754630"/>
          </a:xfrm>
          <a:prstGeom prst="rect">
            <a:avLst/>
          </a:prstGeom>
          <a:noFill/>
          <a:ln w="9525">
            <a:noFill/>
          </a:ln>
        </p:spPr>
      </p:pic>
      <p:sp>
        <p:nvSpPr>
          <p:cNvPr id="3" name="矩形 2"/>
          <p:cNvSpPr/>
          <p:nvPr/>
        </p:nvSpPr>
        <p:spPr>
          <a:xfrm>
            <a:off x="4856123" y="5123691"/>
            <a:ext cx="6954740" cy="1323439"/>
          </a:xfrm>
          <a:prstGeom prst="rect">
            <a:avLst/>
          </a:prstGeom>
        </p:spPr>
        <p:txBody>
          <a:bodyPr wrap="square">
            <a:spAutoFit/>
          </a:bodyPr>
          <a:lstStyle/>
          <a:p>
            <a:pPr lvl="0" algn="just"/>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(a) Original image. (b) Histogram (high peaks were clipped to highlight details in the lower values). (c) Segmentation result using the basic global algorithm from </a:t>
            </a:r>
            <a:r>
              <a:rPr lang="en-US" altLang="zh-CN" sz="2000" b="1" dirty="0">
                <a:solidFill>
                  <a:srgbClr val="1E7ABA"/>
                </a:solidFill>
                <a:latin typeface="Times New Roman" panose="02020603050405020304" pitchFamily="18" charset="0"/>
                <a:ea typeface="宋体" panose="02010600030101010101" pitchFamily="2" charset="-122"/>
                <a:cs typeface="Times New Roman" panose="02020603050405020304" pitchFamily="18" charset="0"/>
                <a:sym typeface="+mn-ea"/>
              </a:rPr>
              <a:t>Section 10.3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(d) Result using Otsu’s method.</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27</a:t>
            </a:fld>
            <a:endParaRPr lang="en-US" dirty="0"/>
          </a:p>
        </p:txBody>
      </p:sp>
      <p:pic>
        <p:nvPicPr>
          <p:cNvPr id="49154" name="图片 1"/>
          <p:cNvPicPr>
            <a:picLocks noChangeAspect="1"/>
          </p:cNvPicPr>
          <p:nvPr>
            <p:custDataLst>
              <p:tags r:id="rId1"/>
            </p:custDataLst>
          </p:nvPr>
        </p:nvPicPr>
        <p:blipFill>
          <a:blip r:embed="rId3"/>
          <a:srcRect l="8710" r="6978" b="2773"/>
          <a:stretch>
            <a:fillRect/>
          </a:stretch>
        </p:blipFill>
        <p:spPr>
          <a:xfrm>
            <a:off x="795655" y="1258570"/>
            <a:ext cx="10408285" cy="5537200"/>
          </a:xfrm>
          <a:prstGeom prst="rect">
            <a:avLst/>
          </a:prstGeom>
          <a:noFill/>
          <a:ln w="9525">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11"/>
          <p:cNvSpPr>
            <a:spLocks noGrp="1" noChangeArrowheads="1"/>
          </p:cNvSpPr>
          <p:nvPr>
            <p:ph type="title"/>
          </p:nvPr>
        </p:nvSpPr>
        <p:spPr/>
        <p:txBody>
          <a:bodyPr/>
          <a:lstStyle/>
          <a:p>
            <a:pPr eaLnBrk="1" hangingPunct="1"/>
            <a:r>
              <a:rPr lang="en-IE" altLang="zh-CN">
                <a:ea typeface="宋体" panose="02010600030101010101" pitchFamily="2" charset="-122"/>
                <a:sym typeface="+mn-ea"/>
              </a:rPr>
              <a:t>Otsu</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28</a:t>
            </a:fld>
            <a:endParaRPr lang="en-US" dirty="0"/>
          </a:p>
        </p:txBody>
      </p:sp>
      <p:pic>
        <p:nvPicPr>
          <p:cNvPr id="50178" name="图片 4"/>
          <p:cNvPicPr>
            <a:picLocks noChangeAspect="1"/>
          </p:cNvPicPr>
          <p:nvPr>
            <p:custDataLst>
              <p:tags r:id="rId1"/>
            </p:custDataLst>
          </p:nvPr>
        </p:nvPicPr>
        <p:blipFill>
          <a:blip r:embed="rId6"/>
          <a:stretch>
            <a:fillRect/>
          </a:stretch>
        </p:blipFill>
        <p:spPr>
          <a:xfrm>
            <a:off x="1129665" y="1740535"/>
            <a:ext cx="9830435" cy="4165600"/>
          </a:xfrm>
          <a:prstGeom prst="rect">
            <a:avLst/>
          </a:prstGeom>
          <a:noFill/>
          <a:ln w="9525">
            <a:noFill/>
          </a:ln>
        </p:spPr>
      </p:pic>
      <p:sp>
        <p:nvSpPr>
          <p:cNvPr id="50179" name="文本框 5"/>
          <p:cNvSpPr txBox="1"/>
          <p:nvPr>
            <p:custDataLst>
              <p:tags r:id="rId2"/>
            </p:custDataLst>
          </p:nvPr>
        </p:nvSpPr>
        <p:spPr>
          <a:xfrm>
            <a:off x="1130300" y="6005830"/>
            <a:ext cx="9906000" cy="645160"/>
          </a:xfrm>
          <a:prstGeom prst="rect">
            <a:avLst/>
          </a:prstGeom>
          <a:noFill/>
          <a:ln w="9525">
            <a:noFill/>
          </a:ln>
        </p:spPr>
        <p:txBody>
          <a:bodyPr wrap="square" anchor="t" anchorCtr="0">
            <a:spAutoFit/>
          </a:bodyPr>
          <a:lstStyle/>
          <a:p>
            <a:pPr eaLnBrk="0" hangingPunct="0"/>
            <a:r>
              <a:rPr lang="en-US" altLang="zh-CN" dirty="0">
                <a:latin typeface="微软雅黑" panose="020B0503020204020204" pitchFamily="34" charset="-122"/>
                <a:ea typeface="微软雅黑" panose="020B0503020204020204" pitchFamily="34" charset="-122"/>
              </a:rPr>
              <a:t>(a) Noisy image. (b) its histogram. (c) Obtained using Otsu</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s method. (d) Smoothed using a averaging kernel. (e) its histogram. (f) Result of using Otsu</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s method.</a:t>
            </a:r>
            <a:endParaRPr lang="zh-CN" altLang="en-US" dirty="0">
              <a:latin typeface="微软雅黑" panose="020B0503020204020204" pitchFamily="34" charset="-122"/>
              <a:ea typeface="微软雅黑" panose="020B0503020204020204" pitchFamily="34" charset="-122"/>
            </a:endParaRPr>
          </a:p>
        </p:txBody>
      </p:sp>
      <p:sp>
        <p:nvSpPr>
          <p:cNvPr id="50180" name="文本框 7"/>
          <p:cNvSpPr txBox="1"/>
          <p:nvPr>
            <p:custDataLst>
              <p:tags r:id="rId3"/>
            </p:custDataLst>
          </p:nvPr>
        </p:nvSpPr>
        <p:spPr>
          <a:xfrm>
            <a:off x="1129665" y="1180465"/>
            <a:ext cx="9763760" cy="460375"/>
          </a:xfrm>
          <a:prstGeom prst="rect">
            <a:avLst/>
          </a:prstGeom>
          <a:noFill/>
          <a:ln w="9525">
            <a:noFill/>
          </a:ln>
        </p:spPr>
        <p:txBody>
          <a:bodyPr wrap="square" anchor="t" anchorCtr="0">
            <a:spAutoFit/>
          </a:bodyPr>
          <a:lstStyle/>
          <a:p>
            <a:pPr eaLnBrk="0" hangingPunct="0"/>
            <a:r>
              <a:rPr lang="en-US" altLang="zh-CN" sz="2400" dirty="0">
                <a:solidFill>
                  <a:srgbClr val="FF0000"/>
                </a:solidFill>
                <a:latin typeface="微软雅黑" panose="020B0503020204020204" pitchFamily="34" charset="-122"/>
                <a:ea typeface="微软雅黑" panose="020B0503020204020204" pitchFamily="34" charset="-122"/>
              </a:rPr>
              <a:t>Using Image Smoothing to Improve Global Thresholding</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IE" altLang="zh-CN">
                <a:ea typeface="宋体" panose="02010600030101010101" pitchFamily="2" charset="-122"/>
                <a:sym typeface="+mn-ea"/>
              </a:rPr>
              <a:t>Otsu</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29</a:t>
            </a:fld>
            <a:endParaRPr lang="en-US" dirty="0"/>
          </a:p>
        </p:txBody>
      </p:sp>
      <p:sp>
        <p:nvSpPr>
          <p:cNvPr id="8" name="文本占位符 2"/>
          <p:cNvSpPr txBox="1">
            <a:spLocks noChangeArrowheads="1"/>
          </p:cNvSpPr>
          <p:nvPr>
            <p:custDataLst>
              <p:tags r:id="rId1"/>
            </p:custDataLst>
          </p:nvPr>
        </p:nvSpPr>
        <p:spPr bwMode="auto">
          <a:xfrm>
            <a:off x="569278" y="1339533"/>
            <a:ext cx="11179377" cy="1684338"/>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827405" indent="-285750" algn="l" rtl="0" eaLnBrk="0" fontAlgn="base" hangingPunct="0">
              <a:spcBef>
                <a:spcPct val="20000"/>
              </a:spcBef>
              <a:spcAft>
                <a:spcPct val="0"/>
              </a:spcAft>
              <a:buChar char="–"/>
              <a:defRPr sz="2800">
                <a:solidFill>
                  <a:schemeClr val="tx1"/>
                </a:solidFill>
                <a:latin typeface="+mn-lt"/>
              </a:defRPr>
            </a:lvl2pPr>
            <a:lvl3pPr marL="1235075" indent="-228600" algn="l" rtl="0" eaLnBrk="0" fontAlgn="base" hangingPunct="0">
              <a:spcBef>
                <a:spcPct val="20000"/>
              </a:spcBef>
              <a:spcAft>
                <a:spcPct val="0"/>
              </a:spcAft>
              <a:buChar char="•"/>
              <a:defRPr sz="2400">
                <a:solidFill>
                  <a:schemeClr val="tx1"/>
                </a:solidFill>
                <a:latin typeface="+mn-lt"/>
              </a:defRPr>
            </a:lvl3pPr>
            <a:lvl4pPr marL="164338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just"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思考：当图像中有多个目标时，直接使用</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Otsu</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方法将失效，针对多目标的图像，往往需要多个阈值才能实现正确分割。</a:t>
            </a:r>
          </a:p>
        </p:txBody>
      </p:sp>
      <p:sp>
        <p:nvSpPr>
          <p:cNvPr id="10" name="文本占位符 2"/>
          <p:cNvSpPr txBox="1">
            <a:spLocks noChangeArrowheads="1"/>
          </p:cNvSpPr>
          <p:nvPr>
            <p:custDataLst>
              <p:tags r:id="rId2"/>
            </p:custDataLst>
          </p:nvPr>
        </p:nvSpPr>
        <p:spPr bwMode="auto">
          <a:xfrm>
            <a:off x="569595" y="3152140"/>
            <a:ext cx="11179060" cy="343217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827405" indent="-285750" algn="l" rtl="0" eaLnBrk="0" fontAlgn="base" hangingPunct="0">
              <a:spcBef>
                <a:spcPct val="20000"/>
              </a:spcBef>
              <a:spcAft>
                <a:spcPct val="0"/>
              </a:spcAft>
              <a:buChar char="–"/>
              <a:defRPr sz="2800">
                <a:solidFill>
                  <a:schemeClr val="tx1"/>
                </a:solidFill>
                <a:latin typeface="+mn-lt"/>
              </a:defRPr>
            </a:lvl2pPr>
            <a:lvl3pPr marL="1235075" indent="-228600" algn="l" rtl="0" eaLnBrk="0" fontAlgn="base" hangingPunct="0">
              <a:spcBef>
                <a:spcPct val="20000"/>
              </a:spcBef>
              <a:spcAft>
                <a:spcPct val="0"/>
              </a:spcAft>
              <a:buChar char="•"/>
              <a:defRPr sz="2400">
                <a:solidFill>
                  <a:schemeClr val="tx1"/>
                </a:solidFill>
                <a:latin typeface="+mn-lt"/>
              </a:defRPr>
            </a:lvl3pPr>
            <a:lvl4pPr marL="164338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just"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解决思路：先使用</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Otsu</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方法将图像分为背景和前景两类，然后再分别判断背景或前景中是否包含多个子目标（可通过子区域的方差进行判断）。</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问题：比较耗时！</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Thresholding</a:t>
            </a:r>
            <a:endParaRPr lang="en-GB"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a:t>
            </a:fld>
            <a:endParaRPr lang="en-US" dirty="0"/>
          </a:p>
        </p:txBody>
      </p:sp>
      <p:sp>
        <p:nvSpPr>
          <p:cNvPr id="7170" name="Rectangle 3"/>
          <p:cNvSpPr>
            <a:spLocks noGrp="1" noChangeArrowheads="1"/>
          </p:cNvSpPr>
          <p:nvPr>
            <p:ph idx="1"/>
            <p:custDataLst>
              <p:tags r:id="rId1"/>
            </p:custDataLst>
          </p:nvPr>
        </p:nvSpPr>
        <p:spPr/>
        <p:txBody>
          <a:bodyPr>
            <a:noAutofit/>
          </a:bodyPr>
          <a:lstStyle/>
          <a:p>
            <a:pPr marL="365125" indent="-365125" algn="just" eaLnBrk="1" hangingPunct="1">
              <a:lnSpc>
                <a:spcPct val="150000"/>
              </a:lnSpc>
              <a:buClr>
                <a:srgbClr val="FF0000"/>
              </a:buClr>
              <a:buFont typeface="Wingdings" panose="05000000000000000000" pitchFamily="2" charset="2"/>
              <a:buChar char="v"/>
            </a:pPr>
            <a:r>
              <a:rPr lang="en-IE" altLang="zh-CN" sz="2800" dirty="0">
                <a:ea typeface="宋体" panose="02010600030101010101" pitchFamily="2" charset="-122"/>
                <a:sym typeface="+mn-ea"/>
              </a:rPr>
              <a:t>Thresholding is usually the first step in any segmentation approach</a:t>
            </a:r>
            <a:endParaRPr lang="en-IE" altLang="zh-CN" sz="2800" dirty="0">
              <a:ea typeface="宋体" panose="02010600030101010101" pitchFamily="2" charset="-122"/>
            </a:endParaRPr>
          </a:p>
          <a:p>
            <a:pPr marL="365125" indent="-365125" algn="just" eaLnBrk="1" hangingPunct="1">
              <a:lnSpc>
                <a:spcPct val="150000"/>
              </a:lnSpc>
              <a:buClr>
                <a:srgbClr val="FF0000"/>
              </a:buClr>
              <a:buFont typeface="Wingdings" panose="05000000000000000000" pitchFamily="2" charset="2"/>
              <a:buChar char="v"/>
            </a:pPr>
            <a:r>
              <a:rPr lang="en-IE" altLang="zh-CN" sz="2800" dirty="0">
                <a:ea typeface="宋体" panose="02010600030101010101" pitchFamily="2" charset="-122"/>
                <a:sym typeface="+mn-ea"/>
              </a:rPr>
              <a:t>We have talked about simple single value thresholding already</a:t>
            </a:r>
            <a:endParaRPr lang="en-IE" altLang="zh-CN" sz="2800" dirty="0">
              <a:ea typeface="宋体" panose="02010600030101010101" pitchFamily="2" charset="-122"/>
            </a:endParaRPr>
          </a:p>
          <a:p>
            <a:pPr marL="365125" indent="-365125" algn="just" eaLnBrk="1" hangingPunct="1">
              <a:lnSpc>
                <a:spcPct val="150000"/>
              </a:lnSpc>
              <a:buClr>
                <a:srgbClr val="FF0000"/>
              </a:buClr>
              <a:buFont typeface="Wingdings" panose="05000000000000000000" pitchFamily="2" charset="2"/>
              <a:buChar char="v"/>
            </a:pPr>
            <a:r>
              <a:rPr lang="en-IE" altLang="zh-CN" sz="2800" dirty="0">
                <a:ea typeface="宋体" panose="02010600030101010101" pitchFamily="2" charset="-122"/>
                <a:sym typeface="+mn-ea"/>
              </a:rPr>
              <a:t>Here we will look at:</a:t>
            </a:r>
            <a:endParaRPr lang="en-IE" altLang="zh-CN" sz="2800" dirty="0">
              <a:ea typeface="宋体" panose="02010600030101010101" pitchFamily="2" charset="-122"/>
            </a:endParaRPr>
          </a:p>
          <a:p>
            <a:pPr marL="916305" lvl="1" algn="just" eaLnBrk="1" hangingPunct="1">
              <a:lnSpc>
                <a:spcPct val="150000"/>
              </a:lnSpc>
            </a:pPr>
            <a:r>
              <a:rPr lang="en-US" altLang="zh-CN" sz="2800" dirty="0">
                <a:ea typeface="宋体" panose="02010600030101010101" pitchFamily="2" charset="-122"/>
                <a:sym typeface="+mn-ea"/>
              </a:rPr>
              <a:t>Basic Global Thresholding </a:t>
            </a:r>
            <a:endParaRPr lang="en-US" altLang="zh-CN" sz="2800" dirty="0">
              <a:ea typeface="宋体" panose="02010600030101010101" pitchFamily="2" charset="-122"/>
            </a:endParaRPr>
          </a:p>
          <a:p>
            <a:pPr marL="916305" lvl="1" algn="just" eaLnBrk="1" hangingPunct="1">
              <a:lnSpc>
                <a:spcPct val="150000"/>
              </a:lnSpc>
            </a:pPr>
            <a:r>
              <a:rPr lang="en-US" altLang="zh-CN" sz="2800" dirty="0">
                <a:ea typeface="宋体" panose="02010600030101010101" pitchFamily="2" charset="-122"/>
                <a:sym typeface="+mn-ea"/>
              </a:rPr>
              <a:t>Basic Adaptive Thresholding</a:t>
            </a:r>
            <a:endParaRPr lang="en-US" altLang="zh-CN" sz="2800" dirty="0">
              <a:ea typeface="宋体" panose="02010600030101010101" pitchFamily="2" charset="-122"/>
            </a:endParaRPr>
          </a:p>
          <a:p>
            <a:pPr marL="916305" lvl="1" algn="just" eaLnBrk="1" hangingPunct="1">
              <a:lnSpc>
                <a:spcPct val="150000"/>
              </a:lnSpc>
            </a:pPr>
            <a:r>
              <a:rPr lang="en-GB" altLang="en-US" sz="2800" dirty="0">
                <a:sym typeface="+mn-ea"/>
              </a:rPr>
              <a:t>Minimisation </a:t>
            </a:r>
            <a:r>
              <a:rPr lang="en-IE" altLang="zh-CN" sz="2800" dirty="0">
                <a:ea typeface="宋体" panose="02010600030101010101" pitchFamily="2" charset="-122"/>
                <a:sym typeface="+mn-ea"/>
              </a:rPr>
              <a:t>Thresholding</a:t>
            </a:r>
            <a:endParaRPr lang="en-GB" altLang="zh-CN" sz="2800" dirty="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altLang="zh-CN">
                <a:sym typeface="+mn-ea"/>
              </a:rPr>
              <a:t>Region based segmentation</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30</a:t>
            </a:fld>
            <a:endParaRPr lang="en-US" dirty="0"/>
          </a:p>
        </p:txBody>
      </p:sp>
      <p:sp>
        <p:nvSpPr>
          <p:cNvPr id="56321" name="Rectangle 3"/>
          <p:cNvSpPr/>
          <p:nvPr>
            <p:custDataLst>
              <p:tags r:id="rId1"/>
            </p:custDataLst>
          </p:nvPr>
        </p:nvSpPr>
        <p:spPr>
          <a:xfrm>
            <a:off x="570865" y="1554480"/>
            <a:ext cx="11053445" cy="3351046"/>
          </a:xfrm>
          <a:prstGeom prst="rect">
            <a:avLst/>
          </a:prstGeom>
          <a:noFill/>
          <a:ln w="12700">
            <a:noFill/>
          </a:ln>
        </p:spPr>
        <p:txBody>
          <a:bodyPr wrap="square" anchor="t" anchorCtr="0">
            <a:spAutoFit/>
          </a:bodyPr>
          <a:lstStyle/>
          <a:p>
            <a:pPr marL="266700" indent="-266700" algn="just">
              <a:lnSpc>
                <a:spcPct val="150000"/>
              </a:lnSpc>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Points, lines, and edges: based on discontinuities in gray levels.</a:t>
            </a:r>
          </a:p>
          <a:p>
            <a:pPr marL="266700" indent="-266700" algn="just">
              <a:lnSpc>
                <a:spcPct val="150000"/>
              </a:lnSpc>
              <a:buClr>
                <a:srgbClr val="FF0000"/>
              </a:buClr>
              <a:buFont typeface="Wingdings" panose="05000000000000000000" pitchFamily="2" charset="2"/>
              <a:buChar char="v"/>
            </a:pPr>
            <a:endParaRPr lang="en-US" altLang="zh-CN" sz="2400" dirty="0">
              <a:latin typeface="微软雅黑" panose="020B0503020204020204" pitchFamily="34" charset="-122"/>
              <a:ea typeface="微软雅黑" panose="020B0503020204020204" pitchFamily="34" charset="-122"/>
            </a:endParaRPr>
          </a:p>
          <a:p>
            <a:pPr marL="266700" indent="-266700" algn="just">
              <a:lnSpc>
                <a:spcPct val="150000"/>
              </a:lnSpc>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Thresholding: based on the distribution of pixel properties, such as gray level values and colors.</a:t>
            </a:r>
          </a:p>
          <a:p>
            <a:pPr marL="266700" indent="-266700" algn="just">
              <a:lnSpc>
                <a:spcPct val="150000"/>
              </a:lnSpc>
              <a:buClr>
                <a:srgbClr val="FF0000"/>
              </a:buClr>
              <a:buFont typeface="Wingdings" panose="05000000000000000000" pitchFamily="2" charset="2"/>
              <a:buChar char="v"/>
            </a:pPr>
            <a:endParaRPr lang="en-US" altLang="zh-CN" sz="2400" dirty="0">
              <a:latin typeface="微软雅黑" panose="020B0503020204020204" pitchFamily="34" charset="-122"/>
              <a:ea typeface="微软雅黑" panose="020B0503020204020204" pitchFamily="34" charset="-122"/>
            </a:endParaRPr>
          </a:p>
          <a:p>
            <a:pPr marL="266700" indent="-266700" algn="just">
              <a:lnSpc>
                <a:spcPct val="150000"/>
              </a:lnSpc>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Region Growing: based on Similarity, finding the regions directly.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8"/>
          <p:cNvSpPr>
            <a:spLocks noGrp="1" noChangeArrowheads="1"/>
          </p:cNvSpPr>
          <p:nvPr>
            <p:ph type="title"/>
          </p:nvPr>
        </p:nvSpPr>
        <p:spPr/>
        <p:txBody>
          <a:bodyPr/>
          <a:lstStyle/>
          <a:p>
            <a:pPr eaLnBrk="1" hangingPunct="1"/>
            <a:r>
              <a:rPr altLang="zh-CN">
                <a:sym typeface="+mn-ea"/>
              </a:rPr>
              <a:t>Region based segmentation</a:t>
            </a:r>
            <a:endParaRPr lang="en-US" altLang="zh-CN"/>
          </a:p>
        </p:txBody>
      </p:sp>
      <p:sp>
        <p:nvSpPr>
          <p:cNvPr id="57345" name="Rectangle 7"/>
          <p:cNvSpPr/>
          <p:nvPr>
            <p:custDataLst>
              <p:tags r:id="rId1"/>
            </p:custDataLst>
          </p:nvPr>
        </p:nvSpPr>
        <p:spPr>
          <a:xfrm>
            <a:off x="487487" y="1191228"/>
            <a:ext cx="11151870" cy="1569660"/>
          </a:xfrm>
          <a:prstGeom prst="rect">
            <a:avLst/>
          </a:prstGeom>
          <a:noFill/>
          <a:ln w="12700">
            <a:noFill/>
          </a:ln>
        </p:spPr>
        <p:txBody>
          <a:bodyPr wrap="square" anchor="t" anchorCtr="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Region Based Segmentation: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微软雅黑" panose="020B0503020204020204" pitchFamily="34" charset="-122"/>
                <a:ea typeface="微软雅黑" panose="020B0503020204020204" pitchFamily="34" charset="-122"/>
              </a:rPr>
              <a:t> is an image, segmentation is a process that partitions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微软雅黑" panose="020B0503020204020204" pitchFamily="34" charset="-122"/>
                <a:ea typeface="微软雅黑" panose="020B0503020204020204" pitchFamily="34" charset="-122"/>
              </a:rPr>
              <a:t> into n sub-regions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i="1" dirty="0">
                <a:latin typeface="微软雅黑" panose="020B0503020204020204" pitchFamily="34" charset="-122"/>
                <a:ea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i="1" dirty="0">
                <a:latin typeface="微软雅黑" panose="020B0503020204020204" pitchFamily="34" charset="-122"/>
                <a:ea typeface="微软雅黑" panose="020B0503020204020204" pitchFamily="34" charset="-122"/>
              </a:rPr>
              <a:t>, …,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dirty="0">
                <a:latin typeface="微软雅黑" panose="020B0503020204020204" pitchFamily="34" charset="-122"/>
                <a:ea typeface="微软雅黑" panose="020B0503020204020204" pitchFamily="34" charset="-122"/>
              </a:rPr>
              <a:t> such that:</a:t>
            </a:r>
          </a:p>
          <a:p>
            <a:endParaRPr lang="zh-CN" altLang="en-US" sz="2400" dirty="0">
              <a:latin typeface="微软雅黑" panose="020B0503020204020204" pitchFamily="34" charset="-122"/>
              <a:ea typeface="微软雅黑" panose="020B0503020204020204" pitchFamily="34" charset="-122"/>
            </a:endParaRPr>
          </a:p>
        </p:txBody>
      </p:sp>
      <p:pic>
        <p:nvPicPr>
          <p:cNvPr id="57346" name="Picture 10"/>
          <p:cNvPicPr>
            <a:picLocks noGrp="1" noChangeAspect="1"/>
          </p:cNvPicPr>
          <p:nvPr>
            <p:ph idx="1"/>
            <p:custDataLst>
              <p:tags r:id="rId2"/>
            </p:custDataLst>
          </p:nvPr>
        </p:nvPicPr>
        <p:blipFill>
          <a:blip r:embed="rId4"/>
          <a:stretch>
            <a:fillRect/>
          </a:stretch>
        </p:blipFill>
        <p:spPr>
          <a:xfrm>
            <a:off x="1286412" y="2973787"/>
            <a:ext cx="8700425" cy="3451987"/>
          </a:xfr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sym typeface="+mn-ea"/>
              </a:rPr>
              <a:t>Region Growing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32</a:t>
            </a:fld>
            <a:endParaRPr lang="en-US" dirty="0"/>
          </a:p>
        </p:txBody>
      </p:sp>
      <p:sp>
        <p:nvSpPr>
          <p:cNvPr id="58369" name="Rectangle 3"/>
          <p:cNvSpPr>
            <a:spLocks noGrp="1"/>
          </p:cNvSpPr>
          <p:nvPr>
            <p:ph idx="1"/>
            <p:custDataLst>
              <p:tags r:id="rId1"/>
            </p:custDataLst>
          </p:nvPr>
        </p:nvSpPr>
        <p:spPr>
          <a:xfrm>
            <a:off x="604867" y="1236345"/>
            <a:ext cx="11045190" cy="5621655"/>
          </a:xfrm>
        </p:spPr>
        <p:txBody>
          <a:bodyPr vert="horz" wrap="square" lIns="91440" tIns="45720" rIns="91440" bIns="45720" anchor="t" anchorCtr="0">
            <a:noAutofit/>
          </a:bodyPr>
          <a:lstStyle/>
          <a:p>
            <a:pPr marL="365125" indent="-365125" eaLnBrk="1" hangingPunct="1">
              <a:lnSpc>
                <a:spcPct val="100000"/>
              </a:lnSpc>
              <a:buNone/>
            </a:pPr>
            <a:r>
              <a:rPr lang="en-US" altLang="zh-CN" sz="2000" dirty="0"/>
              <a:t>Region Growing:</a:t>
            </a:r>
          </a:p>
          <a:p>
            <a:pPr marL="365125" indent="-365125" algn="just" eaLnBrk="1" hangingPunct="1">
              <a:lnSpc>
                <a:spcPct val="100000"/>
              </a:lnSpc>
              <a:buClr>
                <a:srgbClr val="FF0000"/>
              </a:buClr>
              <a:buFont typeface="Wingdings" panose="05000000000000000000" pitchFamily="2" charset="2"/>
              <a:buChar char="v"/>
            </a:pPr>
            <a:r>
              <a:rPr lang="en-US" altLang="zh-CN" sz="2000" dirty="0"/>
              <a:t>As name implies, region growing is a procedure that groups pixels or sub-regions into larger regions based on predefined criteria. </a:t>
            </a:r>
          </a:p>
          <a:p>
            <a:pPr marL="365125" indent="-365125" algn="just" eaLnBrk="1" hangingPunct="1">
              <a:lnSpc>
                <a:spcPct val="100000"/>
              </a:lnSpc>
              <a:buClr>
                <a:srgbClr val="FF0000"/>
              </a:buClr>
              <a:buFont typeface="Wingdings" panose="05000000000000000000" pitchFamily="2" charset="2"/>
              <a:buChar char="v"/>
            </a:pPr>
            <a:r>
              <a:rPr lang="en-US" altLang="zh-CN" sz="2000" dirty="0"/>
              <a:t>Select a group </a:t>
            </a:r>
            <a:r>
              <a:rPr lang="en-US" altLang="zh-CN" sz="2000" b="1" dirty="0">
                <a:solidFill>
                  <a:srgbClr val="FF0000"/>
                </a:solidFill>
              </a:rPr>
              <a:t>start (seed) points</a:t>
            </a:r>
            <a:r>
              <a:rPr lang="en-US" altLang="zh-CN" sz="2000" dirty="0"/>
              <a:t>.</a:t>
            </a:r>
          </a:p>
          <a:p>
            <a:pPr marL="365125" indent="-365125" algn="just" eaLnBrk="1" hangingPunct="1">
              <a:lnSpc>
                <a:spcPct val="100000"/>
              </a:lnSpc>
              <a:buClr>
                <a:srgbClr val="FF0000"/>
              </a:buClr>
              <a:buFont typeface="Wingdings" panose="05000000000000000000" pitchFamily="2" charset="2"/>
              <a:buChar char="v"/>
            </a:pPr>
            <a:r>
              <a:rPr lang="en-US" altLang="zh-CN" sz="2000" dirty="0"/>
              <a:t>Grow the point based on a certain </a:t>
            </a:r>
            <a:r>
              <a:rPr lang="en-US" altLang="zh-CN" sz="2000" b="1" dirty="0">
                <a:solidFill>
                  <a:srgbClr val="FF0000"/>
                </a:solidFill>
              </a:rPr>
              <a:t>criteria</a:t>
            </a:r>
            <a:r>
              <a:rPr lang="en-US" altLang="zh-CN" sz="2000" dirty="0"/>
              <a:t>.</a:t>
            </a:r>
          </a:p>
          <a:p>
            <a:pPr marL="365125" indent="-365125" algn="just" eaLnBrk="1" hangingPunct="1">
              <a:lnSpc>
                <a:spcPct val="100000"/>
              </a:lnSpc>
              <a:buClr>
                <a:srgbClr val="FF0000"/>
              </a:buClr>
              <a:buFont typeface="Wingdings" panose="05000000000000000000" pitchFamily="2" charset="2"/>
              <a:buChar char="v"/>
            </a:pPr>
            <a:r>
              <a:rPr lang="en-US" altLang="zh-CN" sz="2000" dirty="0"/>
              <a:t>The selection of criteria depends not only on the problem under consideration, but also on the type of image data available. For  example:</a:t>
            </a:r>
          </a:p>
          <a:p>
            <a:pPr marL="830580" lvl="1" algn="just" eaLnBrk="1" hangingPunct="1">
              <a:lnSpc>
                <a:spcPct val="100000"/>
              </a:lnSpc>
              <a:buClr>
                <a:srgbClr val="FF0000"/>
              </a:buClr>
              <a:buFont typeface="Wingdings" panose="05000000000000000000" pitchFamily="2" charset="2"/>
              <a:buChar char="v"/>
            </a:pPr>
            <a:r>
              <a:rPr lang="en-US" altLang="zh-CN" sz="2000" dirty="0"/>
              <a:t>Land-use satellite imagery: depend heavily on the use of color</a:t>
            </a:r>
          </a:p>
          <a:p>
            <a:pPr marL="830580" lvl="1" algn="just" eaLnBrk="1" hangingPunct="1">
              <a:lnSpc>
                <a:spcPct val="100000"/>
              </a:lnSpc>
              <a:buClr>
                <a:srgbClr val="FF0000"/>
              </a:buClr>
              <a:buFont typeface="Wingdings" panose="05000000000000000000" pitchFamily="2" charset="2"/>
              <a:buChar char="v"/>
            </a:pPr>
            <a:r>
              <a:rPr lang="en-US" altLang="zh-CN" sz="2000" dirty="0"/>
              <a:t>Monochrome image: depends on set of descriptors based on gray levels and spatial properties (moments or texture).</a:t>
            </a:r>
          </a:p>
          <a:p>
            <a:pPr marL="365125" indent="-365125" algn="just" eaLnBrk="1" hangingPunct="1">
              <a:lnSpc>
                <a:spcPct val="100000"/>
              </a:lnSpc>
              <a:buClr>
                <a:srgbClr val="FF0000"/>
              </a:buClr>
              <a:buFont typeface="Wingdings" panose="05000000000000000000" pitchFamily="2" charset="2"/>
              <a:buChar char="v"/>
            </a:pPr>
            <a:r>
              <a:rPr lang="en-US" altLang="zh-CN" sz="2000" b="1" dirty="0">
                <a:solidFill>
                  <a:srgbClr val="FF0000"/>
                </a:solidFill>
              </a:rPr>
              <a:t>Connectivity</a:t>
            </a:r>
            <a:r>
              <a:rPr lang="en-US" altLang="zh-CN" sz="2000" dirty="0"/>
              <a:t> should be considered.</a:t>
            </a:r>
          </a:p>
          <a:p>
            <a:pPr marL="365125" indent="-365125" algn="just" eaLnBrk="1" hangingPunct="1">
              <a:lnSpc>
                <a:spcPct val="100000"/>
              </a:lnSpc>
              <a:buClr>
                <a:srgbClr val="FF0000"/>
              </a:buClr>
              <a:buFont typeface="Wingdings" panose="05000000000000000000" pitchFamily="2" charset="2"/>
              <a:buChar char="v"/>
            </a:pPr>
            <a:r>
              <a:rPr lang="en-US" altLang="zh-CN" sz="2000" dirty="0"/>
              <a:t>Another problem in region growing is the formulation of a stopping rule. Basically, growing a region should be stop when no more pixels satisfy the criteria in that region.</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sym typeface="+mn-ea"/>
              </a:rPr>
              <a:t>Region Growing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33</a:t>
            </a:fld>
            <a:endParaRPr lang="en-US" dirty="0"/>
          </a:p>
        </p:txBody>
      </p:sp>
      <p:sp>
        <p:nvSpPr>
          <p:cNvPr id="60417" name="Rectangle 2"/>
          <p:cNvSpPr>
            <a:spLocks noGrp="1"/>
          </p:cNvSpPr>
          <p:nvPr>
            <p:ph idx="1"/>
            <p:custDataLst>
              <p:tags r:id="rId1"/>
            </p:custDataLst>
          </p:nvPr>
        </p:nvSpPr>
        <p:spPr>
          <a:xfrm>
            <a:off x="457199" y="1333500"/>
            <a:ext cx="6629853" cy="5187950"/>
          </a:xfrm>
        </p:spPr>
        <p:txBody>
          <a:bodyPr vert="horz" wrap="square" lIns="91440" tIns="45720" rIns="91440" bIns="45720" anchor="t" anchorCtr="0"/>
          <a:lstStyle/>
          <a:p>
            <a:pPr marL="0" indent="0" algn="just" eaLnBrk="1" hangingPunct="1">
              <a:lnSpc>
                <a:spcPct val="120000"/>
              </a:lnSpc>
            </a:pPr>
            <a:r>
              <a:rPr lang="en-US" altLang="zh-CN" dirty="0">
                <a:ea typeface="宋体" panose="02010600030101010101" pitchFamily="2" charset="-122"/>
              </a:rPr>
              <a:t>Region Growing:</a:t>
            </a:r>
          </a:p>
          <a:p>
            <a:pPr marL="0" indent="0" algn="just" eaLnBrk="1" hangingPunct="1">
              <a:lnSpc>
                <a:spcPct val="120000"/>
              </a:lnSpc>
            </a:pPr>
            <a:r>
              <a:rPr lang="en-US" altLang="zh-CN" dirty="0">
                <a:ea typeface="宋体" panose="02010600030101010101" pitchFamily="2" charset="-122"/>
              </a:rPr>
              <a:t>–Determine seed points to maximum gray level.</a:t>
            </a:r>
          </a:p>
          <a:p>
            <a:pPr marL="0" indent="0" algn="just" eaLnBrk="1" hangingPunct="1">
              <a:lnSpc>
                <a:spcPct val="120000"/>
              </a:lnSpc>
            </a:pPr>
            <a:r>
              <a:rPr lang="en-US" altLang="zh-CN" dirty="0">
                <a:ea typeface="宋体" panose="02010600030101010101" pitchFamily="2" charset="-122"/>
              </a:rPr>
              <a:t>–Growing criteria:</a:t>
            </a:r>
          </a:p>
          <a:p>
            <a:pPr lvl="1" algn="just" eaLnBrk="1" hangingPunct="1">
              <a:lnSpc>
                <a:spcPct val="120000"/>
              </a:lnSpc>
            </a:pPr>
            <a:r>
              <a:rPr lang="en-US" altLang="zh-CN" dirty="0">
                <a:ea typeface="宋体" panose="02010600030101010101" pitchFamily="2" charset="-122"/>
              </a:rPr>
              <a:t>Gray level value difference (with respect to Seed Points) less than a threshold.</a:t>
            </a:r>
          </a:p>
          <a:p>
            <a:pPr lvl="1" algn="just" eaLnBrk="1" hangingPunct="1">
              <a:lnSpc>
                <a:spcPct val="120000"/>
              </a:lnSpc>
            </a:pPr>
            <a:r>
              <a:rPr lang="en-US" altLang="zh-CN" dirty="0">
                <a:ea typeface="宋体" panose="02010600030101010101" pitchFamily="2" charset="-122"/>
              </a:rPr>
              <a:t>Each candidate pixel should be N8 of region.</a:t>
            </a:r>
          </a:p>
        </p:txBody>
      </p:sp>
      <p:pic>
        <p:nvPicPr>
          <p:cNvPr id="3" name="图片 2" descr="20230119161641"/>
          <p:cNvPicPr>
            <a:picLocks noChangeAspect="1"/>
          </p:cNvPicPr>
          <p:nvPr/>
        </p:nvPicPr>
        <p:blipFill>
          <a:blip r:embed="rId4"/>
          <a:srcRect r="50623"/>
          <a:stretch>
            <a:fillRect/>
          </a:stretch>
        </p:blipFill>
        <p:spPr>
          <a:xfrm>
            <a:off x="8018145" y="1333500"/>
            <a:ext cx="3020695" cy="2586355"/>
          </a:xfrm>
          <a:prstGeom prst="rect">
            <a:avLst/>
          </a:prstGeom>
        </p:spPr>
      </p:pic>
      <p:pic>
        <p:nvPicPr>
          <p:cNvPr id="4" name="图片 3" descr="20230119161641"/>
          <p:cNvPicPr>
            <a:picLocks noChangeAspect="1"/>
          </p:cNvPicPr>
          <p:nvPr>
            <p:custDataLst>
              <p:tags r:id="rId2"/>
            </p:custDataLst>
          </p:nvPr>
        </p:nvPicPr>
        <p:blipFill>
          <a:blip r:embed="rId4"/>
          <a:srcRect l="49875"/>
          <a:stretch>
            <a:fillRect/>
          </a:stretch>
        </p:blipFill>
        <p:spPr>
          <a:xfrm>
            <a:off x="8018145" y="3892550"/>
            <a:ext cx="3066415" cy="258635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sym typeface="+mn-ea"/>
              </a:rPr>
              <a:t>Region Growing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34</a:t>
            </a:fld>
            <a:endParaRPr lang="en-US" dirty="0"/>
          </a:p>
        </p:txBody>
      </p:sp>
      <p:sp>
        <p:nvSpPr>
          <p:cNvPr id="61444" name="Text Box 5"/>
          <p:cNvSpPr txBox="1"/>
          <p:nvPr>
            <p:custDataLst>
              <p:tags r:id="rId1"/>
            </p:custDataLst>
          </p:nvPr>
        </p:nvSpPr>
        <p:spPr>
          <a:xfrm>
            <a:off x="658495" y="1205170"/>
            <a:ext cx="5577168" cy="400110"/>
          </a:xfrm>
          <a:prstGeom prst="rect">
            <a:avLst/>
          </a:prstGeom>
          <a:noFill/>
          <a:ln w="12700">
            <a:noFill/>
          </a:ln>
        </p:spPr>
        <p:txBody>
          <a:bodyPr wrap="none" anchor="t" anchorCtr="0">
            <a:spAutoFit/>
          </a:bodyPr>
          <a:lstStyle/>
          <a:p>
            <a:r>
              <a:rPr lang="en-US" altLang="zh-CN" sz="2000" dirty="0">
                <a:latin typeface="微软雅黑" panose="020B0503020204020204" pitchFamily="34" charset="-122"/>
                <a:ea typeface="微软雅黑" panose="020B0503020204020204" pitchFamily="34" charset="-122"/>
              </a:rPr>
              <a:t>Seed points: the points with 255 gray levels.</a:t>
            </a:r>
          </a:p>
        </p:txBody>
      </p:sp>
      <p:pic>
        <p:nvPicPr>
          <p:cNvPr id="61442" name="Picture 3"/>
          <p:cNvPicPr>
            <a:picLocks noGrp="1" noChangeAspect="1"/>
          </p:cNvPicPr>
          <p:nvPr>
            <p:ph idx="1"/>
            <p:custDataLst>
              <p:tags r:id="rId2"/>
            </p:custDataLst>
          </p:nvPr>
        </p:nvPicPr>
        <p:blipFill>
          <a:blip r:embed="rId4"/>
          <a:srcRect l="19576"/>
          <a:stretch>
            <a:fillRect/>
          </a:stretch>
        </p:blipFill>
        <p:spPr>
          <a:xfrm>
            <a:off x="5831205" y="1738947"/>
            <a:ext cx="5645150" cy="4799965"/>
          </a:xfrm>
        </p:spPr>
      </p:pic>
      <p:sp>
        <p:nvSpPr>
          <p:cNvPr id="3" name="文本框 2"/>
          <p:cNvSpPr txBox="1"/>
          <p:nvPr/>
        </p:nvSpPr>
        <p:spPr>
          <a:xfrm>
            <a:off x="769332" y="1901758"/>
            <a:ext cx="4430213" cy="4247317"/>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criteria:</a:t>
            </a:r>
          </a:p>
          <a:p>
            <a:pPr marL="342900" indent="-342900" algn="just">
              <a:lnSpc>
                <a:spcPct val="150000"/>
              </a:lnSpc>
              <a:buClr>
                <a:schemeClr val="accent2"/>
              </a:buClr>
              <a:buAutoNum type="arabicPeriod"/>
            </a:pPr>
            <a:r>
              <a:rPr lang="en-US" altLang="zh-CN" sz="2000" dirty="0">
                <a:latin typeface="微软雅黑" panose="020B0503020204020204" pitchFamily="34" charset="-122"/>
                <a:ea typeface="微软雅黑" panose="020B0503020204020204" pitchFamily="34" charset="-122"/>
              </a:rPr>
              <a:t>the absolute gray-level difference between any pixel and the seed has to be less than 65</a:t>
            </a:r>
          </a:p>
          <a:p>
            <a:pPr marL="342900" indent="-342900" algn="just">
              <a:lnSpc>
                <a:spcPct val="150000"/>
              </a:lnSpc>
              <a:buClr>
                <a:schemeClr val="accent2"/>
              </a:buClr>
              <a:buAutoNum type="arabicPeriod"/>
            </a:pPr>
            <a:r>
              <a:rPr lang="en-US" altLang="zh-CN" sz="2000" dirty="0">
                <a:latin typeface="微软雅黑" panose="020B0503020204020204" pitchFamily="34" charset="-122"/>
                <a:ea typeface="微软雅黑" panose="020B0503020204020204" pitchFamily="34" charset="-122"/>
              </a:rPr>
              <a:t>the pixel has to be 8-connected to at least one pixel in that region (if more the regions are merged)</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sym typeface="+mn-ea"/>
              </a:rPr>
              <a:t>Region Growing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35</a:t>
            </a:fld>
            <a:endParaRPr lang="en-US" dirty="0"/>
          </a:p>
        </p:txBody>
      </p:sp>
      <p:pic>
        <p:nvPicPr>
          <p:cNvPr id="3" name="图片 2" descr="20230119161641"/>
          <p:cNvPicPr>
            <a:picLocks noChangeAspect="1"/>
          </p:cNvPicPr>
          <p:nvPr/>
        </p:nvPicPr>
        <p:blipFill>
          <a:blip r:embed="rId3"/>
          <a:srcRect l="49814"/>
          <a:stretch>
            <a:fillRect/>
          </a:stretch>
        </p:blipFill>
        <p:spPr>
          <a:xfrm>
            <a:off x="568132" y="1239520"/>
            <a:ext cx="3984358" cy="3356334"/>
          </a:xfrm>
          <a:prstGeom prst="rect">
            <a:avLst/>
          </a:prstGeom>
        </p:spPr>
      </p:pic>
      <p:sp>
        <p:nvSpPr>
          <p:cNvPr id="62467" name="Text Box 9"/>
          <p:cNvSpPr txBox="1"/>
          <p:nvPr>
            <p:custDataLst>
              <p:tags r:id="rId1"/>
            </p:custDataLst>
          </p:nvPr>
        </p:nvSpPr>
        <p:spPr>
          <a:xfrm>
            <a:off x="568132" y="4969252"/>
            <a:ext cx="4639972" cy="1569660"/>
          </a:xfrm>
          <a:prstGeom prst="rect">
            <a:avLst/>
          </a:prstGeom>
          <a:noFill/>
          <a:ln w="12700">
            <a:noFill/>
          </a:ln>
        </p:spPr>
        <p:txBody>
          <a:bodyPr wrap="square" anchor="t" anchorCtr="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Remark: For the problems having multimodal histograms, it can best solved using region based approach.</a:t>
            </a:r>
          </a:p>
        </p:txBody>
      </p:sp>
      <p:sp>
        <p:nvSpPr>
          <p:cNvPr id="6" name="文本框 5"/>
          <p:cNvSpPr txBox="1"/>
          <p:nvPr/>
        </p:nvSpPr>
        <p:spPr>
          <a:xfrm>
            <a:off x="5361986" y="1239520"/>
            <a:ext cx="6294626" cy="5078313"/>
          </a:xfrm>
          <a:prstGeom prst="rect">
            <a:avLst/>
          </a:prstGeom>
          <a:noFill/>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2400" dirty="0">
                <a:ea typeface="宋体" panose="02010600030101010101" pitchFamily="2" charset="-122"/>
              </a:rPr>
              <a:t>生长过程：</a:t>
            </a:r>
          </a:p>
          <a:p>
            <a:pPr>
              <a:lnSpc>
                <a:spcPct val="150000"/>
              </a:lnSpc>
              <a:buFont typeface="Arial" panose="020B0604020202020204" pitchFamily="34" charset="0"/>
              <a:buAutoNum type="arabicPeriod"/>
            </a:pPr>
            <a:r>
              <a:rPr lang="zh-CN" altLang="en-US" sz="2400" dirty="0">
                <a:ea typeface="宋体" panose="02010600030101010101" pitchFamily="2" charset="-122"/>
              </a:rPr>
              <a:t>根据种子点位置，找到该点的像素值</a:t>
            </a:r>
          </a:p>
          <a:p>
            <a:pPr>
              <a:lnSpc>
                <a:spcPct val="150000"/>
              </a:lnSpc>
              <a:buFont typeface="Arial" panose="020B0604020202020204" pitchFamily="34" charset="0"/>
              <a:buAutoNum type="arabicPeriod"/>
            </a:pPr>
            <a:r>
              <a:rPr lang="zh-CN" altLang="en-US" sz="2400" dirty="0">
                <a:ea typeface="宋体" panose="02010600030101010101" pitchFamily="2" charset="-122"/>
              </a:rPr>
              <a:t>以种子点为中心，循环查找它 </a:t>
            </a:r>
            <a:r>
              <a:rPr lang="en-US" altLang="zh-CN" sz="2400" dirty="0">
                <a:ea typeface="宋体" panose="02010600030101010101" pitchFamily="2" charset="-122"/>
              </a:rPr>
              <a:t>8 </a:t>
            </a:r>
            <a:r>
              <a:rPr lang="zh-CN" altLang="en-US" sz="2400" dirty="0">
                <a:ea typeface="宋体" panose="02010600030101010101" pitchFamily="2" charset="-122"/>
              </a:rPr>
              <a:t>领域的像素，如果像素差在设定的某个阈值区间内则满足生长准则，将该点坐标压入堆栈，作为后面继续生长的点；</a:t>
            </a:r>
          </a:p>
          <a:p>
            <a:pPr>
              <a:lnSpc>
                <a:spcPct val="150000"/>
              </a:lnSpc>
              <a:buFont typeface="Arial" panose="020B0604020202020204" pitchFamily="34" charset="0"/>
              <a:buAutoNum type="arabicPeriod"/>
            </a:pPr>
            <a:r>
              <a:rPr lang="zh-CN" altLang="en-US" sz="2400" dirty="0">
                <a:ea typeface="宋体" panose="02010600030101010101" pitchFamily="2" charset="-122"/>
              </a:rPr>
              <a:t>从堆栈结构中取出一个像素点，回到步骤 </a:t>
            </a:r>
            <a:r>
              <a:rPr lang="en-US" altLang="zh-CN" sz="2400" dirty="0">
                <a:ea typeface="宋体" panose="02010600030101010101" pitchFamily="2" charset="-122"/>
              </a:rPr>
              <a:t>2</a:t>
            </a:r>
            <a:r>
              <a:rPr lang="zh-CN" altLang="en-US" sz="2400" dirty="0">
                <a:ea typeface="宋体" panose="02010600030101010101" pitchFamily="2" charset="-122"/>
              </a:rPr>
              <a:t>；</a:t>
            </a:r>
          </a:p>
          <a:p>
            <a:pPr>
              <a:lnSpc>
                <a:spcPct val="150000"/>
              </a:lnSpc>
              <a:buFont typeface="Arial" panose="020B0604020202020204" pitchFamily="34" charset="0"/>
              <a:buAutoNum type="arabicPeriod"/>
            </a:pPr>
            <a:r>
              <a:rPr lang="zh-CN" altLang="en-US" sz="2400" dirty="0">
                <a:ea typeface="宋体" panose="02010600030101010101" pitchFamily="2" charset="-122"/>
              </a:rPr>
              <a:t>重复步骤 </a:t>
            </a:r>
            <a:r>
              <a:rPr lang="en-US" altLang="zh-CN" sz="2400" dirty="0">
                <a:ea typeface="宋体" panose="02010600030101010101" pitchFamily="2" charset="-122"/>
              </a:rPr>
              <a:t>1~3</a:t>
            </a:r>
            <a:r>
              <a:rPr lang="zh-CN" altLang="en-US" sz="2400" dirty="0">
                <a:ea typeface="宋体" panose="02010600030101010101" pitchFamily="2" charset="-122"/>
              </a:rPr>
              <a:t>，直到图像中没有符合条件的点时，生长结束。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sym typeface="+mn-ea"/>
              </a:rPr>
              <a:t>Region Growing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36</a:t>
            </a:fld>
            <a:endParaRPr lang="en-US" dirty="0"/>
          </a:p>
        </p:txBody>
      </p:sp>
      <p:sp>
        <p:nvSpPr>
          <p:cNvPr id="6" name="Text Box 3"/>
          <p:cNvSpPr txBox="1">
            <a:spLocks noChangeArrowheads="1"/>
          </p:cNvSpPr>
          <p:nvPr/>
        </p:nvSpPr>
        <p:spPr bwMode="auto">
          <a:xfrm>
            <a:off x="481552" y="1289050"/>
            <a:ext cx="5855637"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50000"/>
              </a:lnSpc>
              <a:spcBef>
                <a:spcPct val="0"/>
              </a:spcBef>
              <a:buClr>
                <a:srgbClr val="FFFF00"/>
              </a:buClr>
            </a:pPr>
            <a:r>
              <a:rPr lang="zh-CN" altLang="en-US" sz="2000" dirty="0">
                <a:latin typeface="Times New Roman" panose="02020603050405020304" pitchFamily="18" charset="0"/>
                <a:ea typeface="宋体" panose="02010600030101010101" pitchFamily="2" charset="-122"/>
                <a:sym typeface="Wingdings" panose="05000000000000000000" pitchFamily="2" charset="2"/>
              </a:rPr>
              <a:t>区域生长的实例：</a:t>
            </a:r>
            <a:endParaRPr lang="en-US" altLang="zh-CN" sz="2000" dirty="0">
              <a:latin typeface="Times New Roman" panose="02020603050405020304" pitchFamily="18" charset="0"/>
              <a:ea typeface="宋体" panose="02010600030101010101" pitchFamily="2" charset="-122"/>
              <a:sym typeface="Wingdings" panose="05000000000000000000" pitchFamily="2" charset="2"/>
            </a:endParaRPr>
          </a:p>
          <a:p>
            <a:pPr algn="just" eaLnBrk="1" hangingPunct="1">
              <a:lnSpc>
                <a:spcPct val="150000"/>
              </a:lnSpc>
              <a:spcBef>
                <a:spcPct val="0"/>
              </a:spcBef>
              <a:buClr>
                <a:srgbClr val="FFFF00"/>
              </a:buClr>
            </a:pPr>
            <a:r>
              <a:rPr lang="zh-CN" altLang="en-US" sz="2000" dirty="0">
                <a:latin typeface="Times New Roman" panose="02020603050405020304" pitchFamily="18" charset="0"/>
                <a:ea typeface="宋体" panose="02010600030101010101" pitchFamily="2" charset="-122"/>
                <a:sym typeface="Wingdings" panose="05000000000000000000" pitchFamily="2" charset="2"/>
              </a:rPr>
              <a:t>图</a:t>
            </a:r>
            <a:r>
              <a:rPr lang="en-US" altLang="zh-CN" sz="2000" dirty="0">
                <a:latin typeface="Times New Roman" panose="02020603050405020304" pitchFamily="18" charset="0"/>
                <a:ea typeface="宋体" panose="02010600030101010101" pitchFamily="2" charset="-122"/>
                <a:sym typeface="Wingdings" panose="05000000000000000000" pitchFamily="2" charset="2"/>
              </a:rPr>
              <a:t>(a)</a:t>
            </a:r>
            <a:r>
              <a:rPr lang="zh-CN" altLang="en-US" sz="2000" dirty="0">
                <a:latin typeface="Times New Roman" panose="02020603050405020304" pitchFamily="18" charset="0"/>
                <a:ea typeface="宋体" panose="02010600030101010101" pitchFamily="2" charset="-122"/>
                <a:sym typeface="Wingdings" panose="05000000000000000000" pitchFamily="2" charset="2"/>
              </a:rPr>
              <a:t>为原始图像，数字表示像素的灰度。</a:t>
            </a:r>
            <a:r>
              <a:rPr lang="zh-CN" altLang="en-US"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以灰度值为</a:t>
            </a:r>
            <a:r>
              <a:rPr lang="en-US" altLang="zh-CN"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8</a:t>
            </a:r>
            <a:r>
              <a:rPr lang="zh-CN" altLang="en-US"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的像素为初始的生长点</a:t>
            </a:r>
            <a:r>
              <a:rPr lang="zh-CN" altLang="en-US" sz="2000" dirty="0">
                <a:latin typeface="Times New Roman" panose="02020603050405020304" pitchFamily="18" charset="0"/>
                <a:ea typeface="宋体" panose="02010600030101010101" pitchFamily="2" charset="-122"/>
                <a:sym typeface="Wingdings" panose="05000000000000000000" pitchFamily="2" charset="2"/>
              </a:rPr>
              <a:t>，记为</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a:t>
            </a:r>
            <a:r>
              <a:rPr lang="en-US" altLang="zh-CN" sz="2000" dirty="0" err="1">
                <a:latin typeface="Times New Roman" panose="02020603050405020304" pitchFamily="18" charset="0"/>
                <a:ea typeface="宋体" panose="02010600030101010101" pitchFamily="2" charset="-122"/>
                <a:sym typeface="Wingdings" panose="05000000000000000000" pitchFamily="2" charset="2"/>
              </a:rPr>
              <a:t>i,j</a:t>
            </a:r>
            <a:r>
              <a:rPr lang="en-US" altLang="zh-CN" sz="2000" dirty="0">
                <a:latin typeface="Times New Roman" panose="02020603050405020304" pitchFamily="18" charset="0"/>
                <a:ea typeface="宋体" panose="02010600030101010101" pitchFamily="2" charset="-122"/>
                <a:sym typeface="Wingdings" panose="05000000000000000000" pitchFamily="2" charset="2"/>
              </a:rPr>
              <a:t>)</a:t>
            </a:r>
            <a:r>
              <a:rPr lang="zh-CN" altLang="en-US" sz="2000" dirty="0">
                <a:latin typeface="Times New Roman" panose="02020603050405020304" pitchFamily="18" charset="0"/>
                <a:ea typeface="宋体" panose="02010600030101010101" pitchFamily="2" charset="-122"/>
                <a:sym typeface="Wingdings" panose="05000000000000000000" pitchFamily="2" charset="2"/>
              </a:rPr>
              <a:t>。在</a:t>
            </a:r>
            <a:r>
              <a:rPr lang="en-US" altLang="zh-CN" sz="2000" dirty="0">
                <a:latin typeface="Times New Roman" panose="02020603050405020304" pitchFamily="18" charset="0"/>
                <a:ea typeface="宋体" panose="02010600030101010101" pitchFamily="2" charset="-122"/>
                <a:sym typeface="Wingdings" panose="05000000000000000000" pitchFamily="2" charset="2"/>
              </a:rPr>
              <a:t>8</a:t>
            </a:r>
            <a:r>
              <a:rPr lang="zh-CN" altLang="en-US" sz="2000" dirty="0">
                <a:latin typeface="Times New Roman" panose="02020603050405020304" pitchFamily="18" charset="0"/>
                <a:ea typeface="宋体" panose="02010600030101010101" pitchFamily="2" charset="-122"/>
                <a:sym typeface="Wingdings" panose="05000000000000000000" pitchFamily="2" charset="2"/>
              </a:rPr>
              <a:t>邻域内，生长准则是</a:t>
            </a:r>
            <a:r>
              <a:rPr lang="zh-CN" altLang="en-US"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待测点灰度值与生长点灰度值相差为</a:t>
            </a:r>
            <a:r>
              <a:rPr lang="en-US" altLang="zh-CN"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1</a:t>
            </a:r>
            <a:r>
              <a:rPr lang="zh-CN" altLang="en-US"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或</a:t>
            </a:r>
            <a:r>
              <a:rPr lang="en-US" altLang="zh-CN" sz="2000" dirty="0">
                <a:solidFill>
                  <a:srgbClr val="FF0000"/>
                </a:solidFill>
                <a:latin typeface="Times New Roman" panose="02020603050405020304" pitchFamily="18" charset="0"/>
                <a:ea typeface="宋体" panose="02010600030101010101" pitchFamily="2" charset="-122"/>
                <a:sym typeface="Wingdings" panose="05000000000000000000" pitchFamily="2" charset="2"/>
              </a:rPr>
              <a:t>0</a:t>
            </a:r>
            <a:r>
              <a:rPr lang="zh-CN" altLang="en-US" sz="2000" dirty="0">
                <a:latin typeface="Times New Roman" panose="02020603050405020304" pitchFamily="18" charset="0"/>
                <a:ea typeface="宋体" panose="02010600030101010101" pitchFamily="2" charset="-122"/>
                <a:sym typeface="Wingdings" panose="05000000000000000000" pitchFamily="2" charset="2"/>
              </a:rPr>
              <a:t>。</a:t>
            </a:r>
            <a:endParaRPr lang="en-US" altLang="zh-CN" sz="2000" dirty="0">
              <a:latin typeface="Times New Roman" panose="02020603050405020304" pitchFamily="18" charset="0"/>
              <a:ea typeface="宋体" panose="02010600030101010101" pitchFamily="2" charset="-122"/>
              <a:sym typeface="Wingdings" panose="05000000000000000000" pitchFamily="2" charset="2"/>
            </a:endParaRPr>
          </a:p>
          <a:p>
            <a:pPr algn="just" eaLnBrk="1" hangingPunct="1">
              <a:lnSpc>
                <a:spcPct val="150000"/>
              </a:lnSpc>
              <a:spcBef>
                <a:spcPct val="0"/>
              </a:spcBef>
              <a:buClr>
                <a:srgbClr val="FFFF00"/>
              </a:buClr>
            </a:pPr>
            <a:r>
              <a:rPr lang="zh-CN" altLang="en-US" sz="2000" dirty="0">
                <a:latin typeface="Times New Roman" panose="02020603050405020304" pitchFamily="18" charset="0"/>
                <a:ea typeface="宋体" panose="02010600030101010101" pitchFamily="2" charset="-122"/>
                <a:sym typeface="Wingdings" panose="05000000000000000000" pitchFamily="2" charset="2"/>
              </a:rPr>
              <a:t>图</a:t>
            </a:r>
            <a:r>
              <a:rPr lang="en-US" altLang="zh-CN" sz="2000" dirty="0">
                <a:latin typeface="Times New Roman" panose="02020603050405020304" pitchFamily="18" charset="0"/>
                <a:ea typeface="宋体" panose="02010600030101010101" pitchFamily="2" charset="-122"/>
                <a:sym typeface="Wingdings" panose="05000000000000000000" pitchFamily="2" charset="2"/>
              </a:rPr>
              <a:t>(b)</a:t>
            </a:r>
            <a:r>
              <a:rPr lang="zh-CN" altLang="en-US" sz="2000" dirty="0">
                <a:latin typeface="Times New Roman" panose="02020603050405020304" pitchFamily="18" charset="0"/>
                <a:ea typeface="宋体" panose="02010600030101010101" pitchFamily="2" charset="-122"/>
                <a:sym typeface="Wingdings" panose="05000000000000000000" pitchFamily="2" charset="2"/>
              </a:rPr>
              <a:t>是第一次区域生长后，</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f(i-1,j)</a:t>
            </a:r>
            <a:r>
              <a:rPr lang="zh-CN" altLang="en-US" sz="2000" dirty="0">
                <a:latin typeface="Times New Roman" panose="02020603050405020304" pitchFamily="18" charset="0"/>
                <a:ea typeface="宋体" panose="02010600030101010101" pitchFamily="2" charset="-122"/>
                <a:sym typeface="Wingdings" panose="05000000000000000000" pitchFamily="2" charset="2"/>
              </a:rPr>
              <a:t>、</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f(i,j-1)</a:t>
            </a:r>
            <a:r>
              <a:rPr lang="zh-CN" altLang="en-US" sz="2000" dirty="0">
                <a:latin typeface="Times New Roman" panose="02020603050405020304" pitchFamily="18" charset="0"/>
                <a:ea typeface="宋体" panose="02010600030101010101" pitchFamily="2" charset="-122"/>
                <a:sym typeface="Wingdings" panose="05000000000000000000" pitchFamily="2" charset="2"/>
              </a:rPr>
              <a:t>、</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f(i,j+1)</a:t>
            </a:r>
            <a:r>
              <a:rPr lang="zh-CN" altLang="en-US" sz="2000" dirty="0">
                <a:latin typeface="Times New Roman" panose="02020603050405020304" pitchFamily="18" charset="0"/>
                <a:ea typeface="宋体" panose="02010600030101010101" pitchFamily="2" charset="-122"/>
                <a:sym typeface="Wingdings" panose="05000000000000000000" pitchFamily="2" charset="2"/>
              </a:rPr>
              <a:t>和生长点灰度值相差都是</a:t>
            </a:r>
            <a:r>
              <a:rPr lang="en-US" altLang="zh-CN" sz="2000" dirty="0">
                <a:latin typeface="Times New Roman" panose="02020603050405020304" pitchFamily="18" charset="0"/>
                <a:ea typeface="宋体" panose="02010600030101010101" pitchFamily="2" charset="-122"/>
                <a:sym typeface="Wingdings" panose="05000000000000000000" pitchFamily="2" charset="2"/>
              </a:rPr>
              <a:t>1</a:t>
            </a:r>
            <a:r>
              <a:rPr lang="zh-CN" altLang="en-US" sz="2000" dirty="0">
                <a:latin typeface="Times New Roman" panose="02020603050405020304" pitchFamily="18" charset="0"/>
                <a:ea typeface="宋体" panose="02010600030101010101" pitchFamily="2" charset="-122"/>
                <a:sym typeface="Wingdings" panose="05000000000000000000" pitchFamily="2" charset="2"/>
              </a:rPr>
              <a:t>，因而被合并。</a:t>
            </a:r>
            <a:endParaRPr lang="en-US" altLang="zh-CN" sz="2000" dirty="0">
              <a:latin typeface="Times New Roman" panose="02020603050405020304" pitchFamily="18" charset="0"/>
              <a:ea typeface="宋体" panose="02010600030101010101" pitchFamily="2" charset="-122"/>
              <a:sym typeface="Wingdings" panose="05000000000000000000" pitchFamily="2" charset="2"/>
            </a:endParaRPr>
          </a:p>
          <a:p>
            <a:pPr algn="just" eaLnBrk="1" hangingPunct="1">
              <a:lnSpc>
                <a:spcPct val="150000"/>
              </a:lnSpc>
              <a:spcBef>
                <a:spcPct val="0"/>
              </a:spcBef>
              <a:buClr>
                <a:srgbClr val="FFFF00"/>
              </a:buClr>
            </a:pPr>
            <a:r>
              <a:rPr lang="zh-CN" altLang="en-US" sz="2000" dirty="0">
                <a:latin typeface="Times New Roman" panose="02020603050405020304" pitchFamily="18" charset="0"/>
                <a:ea typeface="宋体" panose="02010600030101010101" pitchFamily="2" charset="-122"/>
                <a:sym typeface="Wingdings" panose="05000000000000000000" pitchFamily="2" charset="2"/>
              </a:rPr>
              <a:t>图</a:t>
            </a:r>
            <a:r>
              <a:rPr lang="en-US" altLang="zh-CN" sz="2000" dirty="0">
                <a:latin typeface="Times New Roman" panose="02020603050405020304" pitchFamily="18" charset="0"/>
                <a:ea typeface="宋体" panose="02010600030101010101" pitchFamily="2" charset="-122"/>
                <a:sym typeface="Wingdings" panose="05000000000000000000" pitchFamily="2" charset="2"/>
              </a:rPr>
              <a:t>(c)</a:t>
            </a:r>
            <a:r>
              <a:rPr lang="zh-CN" altLang="en-US" sz="2000" dirty="0">
                <a:latin typeface="Times New Roman" panose="02020603050405020304" pitchFamily="18" charset="0"/>
                <a:ea typeface="宋体" panose="02010600030101010101" pitchFamily="2" charset="-122"/>
                <a:sym typeface="Wingdings" panose="05000000000000000000" pitchFamily="2" charset="2"/>
              </a:rPr>
              <a:t>是第二次生长后，</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f(i+1,j)</a:t>
            </a:r>
            <a:r>
              <a:rPr lang="zh-CN" altLang="en-US" sz="2000" dirty="0">
                <a:latin typeface="Times New Roman" panose="02020603050405020304" pitchFamily="18" charset="0"/>
                <a:ea typeface="宋体" panose="02010600030101010101" pitchFamily="2" charset="-122"/>
                <a:sym typeface="Wingdings" panose="05000000000000000000" pitchFamily="2" charset="2"/>
              </a:rPr>
              <a:t>被合并。</a:t>
            </a:r>
            <a:endParaRPr lang="en-US" altLang="zh-CN" sz="2000" dirty="0">
              <a:latin typeface="Times New Roman" panose="02020603050405020304" pitchFamily="18" charset="0"/>
              <a:ea typeface="宋体" panose="02010600030101010101" pitchFamily="2" charset="-122"/>
              <a:sym typeface="Wingdings" panose="05000000000000000000" pitchFamily="2" charset="2"/>
            </a:endParaRPr>
          </a:p>
          <a:p>
            <a:pPr algn="just" eaLnBrk="1" hangingPunct="1">
              <a:lnSpc>
                <a:spcPct val="150000"/>
              </a:lnSpc>
              <a:spcBef>
                <a:spcPct val="0"/>
              </a:spcBef>
              <a:buClr>
                <a:srgbClr val="FFFF00"/>
              </a:buClr>
            </a:pPr>
            <a:r>
              <a:rPr lang="zh-CN" altLang="en-US" sz="2000" dirty="0">
                <a:latin typeface="Times New Roman" panose="02020603050405020304" pitchFamily="18" charset="0"/>
                <a:ea typeface="宋体" panose="02010600030101010101" pitchFamily="2" charset="-122"/>
                <a:sym typeface="Wingdings" panose="05000000000000000000" pitchFamily="2" charset="2"/>
              </a:rPr>
              <a:t>图</a:t>
            </a:r>
            <a:r>
              <a:rPr lang="en-US" altLang="zh-CN" sz="2000" dirty="0">
                <a:latin typeface="Times New Roman" panose="02020603050405020304" pitchFamily="18" charset="0"/>
                <a:ea typeface="宋体" panose="02010600030101010101" pitchFamily="2" charset="-122"/>
                <a:sym typeface="Wingdings" panose="05000000000000000000" pitchFamily="2" charset="2"/>
              </a:rPr>
              <a:t>(d)</a:t>
            </a:r>
            <a:r>
              <a:rPr lang="zh-CN" altLang="en-US" sz="2000" dirty="0">
                <a:latin typeface="Times New Roman" panose="02020603050405020304" pitchFamily="18" charset="0"/>
                <a:ea typeface="宋体" panose="02010600030101010101" pitchFamily="2" charset="-122"/>
                <a:sym typeface="Wingdings" panose="05000000000000000000" pitchFamily="2" charset="2"/>
              </a:rPr>
              <a:t>为第三次生长后，</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f(i+1,j-1)</a:t>
            </a:r>
            <a:r>
              <a:rPr lang="zh-CN" altLang="en-US" sz="2000" dirty="0">
                <a:latin typeface="Times New Roman" panose="02020603050405020304" pitchFamily="18" charset="0"/>
                <a:ea typeface="宋体" panose="02010600030101010101" pitchFamily="2" charset="-122"/>
                <a:sym typeface="Wingdings" panose="05000000000000000000" pitchFamily="2" charset="2"/>
              </a:rPr>
              <a:t>、</a:t>
            </a:r>
            <a:r>
              <a:rPr lang="en-US" altLang="zh-CN" sz="2000" dirty="0">
                <a:latin typeface="Times New Roman" panose="02020603050405020304" pitchFamily="18" charset="0"/>
                <a:ea typeface="宋体" panose="02010600030101010101" pitchFamily="2" charset="-122"/>
                <a:sym typeface="Wingdings" panose="05000000000000000000" pitchFamily="2" charset="2"/>
              </a:rPr>
              <a:t>f(i+2,j)</a:t>
            </a:r>
            <a:r>
              <a:rPr lang="zh-CN" altLang="en-US" sz="2000" dirty="0">
                <a:latin typeface="Times New Roman" panose="02020603050405020304" pitchFamily="18" charset="0"/>
                <a:ea typeface="宋体" panose="02010600030101010101" pitchFamily="2" charset="-122"/>
                <a:sym typeface="Wingdings" panose="05000000000000000000" pitchFamily="2" charset="2"/>
              </a:rPr>
              <a:t>被合并，至此，已经不存在满足生长准则的像素点，生长停止。</a:t>
            </a:r>
            <a:endParaRPr lang="zh-CN" altLang="en-US" sz="2000" dirty="0">
              <a:ea typeface="宋体" panose="02010600030101010101" pitchFamily="2" charset="-122"/>
            </a:endParaRPr>
          </a:p>
        </p:txBody>
      </p:sp>
      <p:pic>
        <p:nvPicPr>
          <p:cNvPr id="7" name="图片 1"/>
          <p:cNvPicPr>
            <a:picLocks noChangeAspect="1" noChangeArrowheads="1"/>
          </p:cNvPicPr>
          <p:nvPr/>
        </p:nvPicPr>
        <p:blipFill>
          <a:blip r:embed="rId2">
            <a:extLst>
              <a:ext uri="{28A0092B-C50C-407E-A947-70E740481C1C}">
                <a14:useLocalDpi xmlns:a14="http://schemas.microsoft.com/office/drawing/2010/main" val="0"/>
              </a:ext>
            </a:extLst>
          </a:blip>
          <a:srcRect r="5885"/>
          <a:stretch>
            <a:fillRect/>
          </a:stretch>
        </p:blipFill>
        <p:spPr bwMode="auto">
          <a:xfrm>
            <a:off x="6337189" y="1490690"/>
            <a:ext cx="5514975"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583028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normAutofit/>
          </a:bodyPr>
          <a:lstStyle/>
          <a:p>
            <a:pPr eaLnBrk="1" hangingPunct="1"/>
            <a:r>
              <a:rPr altLang="zh-CN">
                <a:sym typeface="+mn-ea"/>
              </a:rPr>
              <a:t>Region Splitting and Merging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37</a:t>
            </a:fld>
            <a:endParaRPr lang="en-US" dirty="0"/>
          </a:p>
        </p:txBody>
      </p:sp>
      <p:sp>
        <p:nvSpPr>
          <p:cNvPr id="65538" name="Rectangle 3"/>
          <p:cNvSpPr/>
          <p:nvPr>
            <p:custDataLst>
              <p:tags r:id="rId1"/>
            </p:custDataLst>
          </p:nvPr>
        </p:nvSpPr>
        <p:spPr>
          <a:xfrm>
            <a:off x="498475" y="1306830"/>
            <a:ext cx="11043285" cy="5368925"/>
          </a:xfrm>
          <a:prstGeom prst="rect">
            <a:avLst/>
          </a:prstGeom>
          <a:noFill/>
          <a:ln w="9525">
            <a:noFill/>
          </a:ln>
        </p:spPr>
        <p:txBody>
          <a:bodyPr anchor="t" anchorCtr="0"/>
          <a:lstStyle/>
          <a:p>
            <a:pPr marL="342900" indent="-342900" algn="just">
              <a:lnSpc>
                <a:spcPct val="110000"/>
              </a:lnSpc>
              <a:spcBef>
                <a:spcPct val="20000"/>
              </a:spcBef>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Subdivide an image initially into a set of arbitrary, disjointed regions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and then merge and/or split the regions in an attempt to satisfy the conditions of region-oriented segmentation.</a:t>
            </a:r>
          </a:p>
          <a:p>
            <a:pPr marL="342900" indent="-342900" algn="just">
              <a:lnSpc>
                <a:spcPct val="110000"/>
              </a:lnSpc>
              <a:spcBef>
                <a:spcPct val="20000"/>
              </a:spcBef>
              <a:buClr>
                <a:srgbClr val="FF0000"/>
              </a:buClr>
              <a:buFont typeface="Wingdings" panose="05000000000000000000" pitchFamily="2" charset="2"/>
              <a:buChar char="v"/>
            </a:pP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10000"/>
              </a:lnSpc>
              <a:spcBef>
                <a:spcPct val="20000"/>
              </a:spcBef>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Splitting and Merging:</a:t>
            </a:r>
          </a:p>
          <a:p>
            <a:pPr marL="742950" lvl="1" indent="-285750" algn="just" rtl="0" eaLnBrk="1" fontAlgn="base" hangingPunct="1">
              <a:lnSpc>
                <a:spcPct val="110000"/>
              </a:lnSpc>
              <a:spcBef>
                <a:spcPct val="20000"/>
              </a:spcBef>
              <a:spcAft>
                <a:spcPct val="0"/>
              </a:spcAft>
              <a:buChar char="–"/>
            </a:pPr>
            <a:r>
              <a:rPr lang="en-US" altLang="zh-CN" sz="2400" dirty="0">
                <a:solidFill>
                  <a:schemeClr val="tx1"/>
                </a:solidFill>
                <a:latin typeface="微软雅黑" panose="020B0503020204020204" pitchFamily="34" charset="-122"/>
                <a:ea typeface="微软雅黑" panose="020B0503020204020204" pitchFamily="34" charset="-122"/>
              </a:rPr>
              <a:t>Define a criteria for each region to be a valid segment.</a:t>
            </a:r>
          </a:p>
          <a:p>
            <a:pPr marL="742950" lvl="1" indent="-285750" algn="just" rtl="0" eaLnBrk="1" fontAlgn="base" hangingPunct="1">
              <a:lnSpc>
                <a:spcPct val="110000"/>
              </a:lnSpc>
              <a:spcBef>
                <a:spcPct val="20000"/>
              </a:spcBef>
              <a:spcAft>
                <a:spcPct val="0"/>
              </a:spcAft>
              <a:buChar char="–"/>
            </a:pPr>
            <a:r>
              <a:rPr lang="en-US" altLang="zh-CN" sz="2400" dirty="0">
                <a:solidFill>
                  <a:schemeClr val="tx1"/>
                </a:solidFill>
                <a:latin typeface="微软雅黑" panose="020B0503020204020204" pitchFamily="34" charset="-122"/>
                <a:ea typeface="微软雅黑" panose="020B0503020204020204" pitchFamily="34" charset="-122"/>
              </a:rPr>
              <a:t>Split each region which is not satisfy the criteria.</a:t>
            </a:r>
          </a:p>
          <a:p>
            <a:pPr marL="742950" lvl="1" indent="-285750" algn="just" rtl="0" eaLnBrk="1" fontAlgn="base" hangingPunct="1">
              <a:lnSpc>
                <a:spcPct val="110000"/>
              </a:lnSpc>
              <a:spcBef>
                <a:spcPct val="20000"/>
              </a:spcBef>
              <a:spcAft>
                <a:spcPct val="0"/>
              </a:spcAft>
              <a:buChar char="–"/>
            </a:pPr>
            <a:r>
              <a:rPr lang="en-US" altLang="zh-CN" sz="2400" dirty="0">
                <a:solidFill>
                  <a:schemeClr val="tx1"/>
                </a:solidFill>
                <a:latin typeface="微软雅黑" panose="020B0503020204020204" pitchFamily="34" charset="-122"/>
                <a:ea typeface="微软雅黑" panose="020B0503020204020204" pitchFamily="34" charset="-122"/>
              </a:rPr>
              <a:t>Merge two neighbor region based on criteria.</a:t>
            </a:r>
          </a:p>
          <a:p>
            <a:pPr marL="742950" lvl="1" indent="-285750" algn="just" rtl="0" eaLnBrk="1" fontAlgn="base" hangingPunct="1">
              <a:lnSpc>
                <a:spcPct val="110000"/>
              </a:lnSpc>
              <a:spcBef>
                <a:spcPct val="20000"/>
              </a:spcBef>
              <a:spcAft>
                <a:spcPct val="0"/>
              </a:spcAft>
              <a:buChar char="–"/>
            </a:pP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10000"/>
              </a:lnSpc>
              <a:spcBef>
                <a:spcPct val="20000"/>
              </a:spcBef>
              <a:buClr>
                <a:srgbClr val="FF0000"/>
              </a:buClr>
              <a:buFont typeface="Wingdings" panose="05000000000000000000" pitchFamily="2" charset="2"/>
              <a:buChar char="v"/>
            </a:pPr>
            <a:r>
              <a:rPr lang="en-US" altLang="zh-CN" sz="2400" dirty="0">
                <a:latin typeface="微软雅黑" panose="020B0503020204020204" pitchFamily="34" charset="-122"/>
                <a:ea typeface="微软雅黑" panose="020B0503020204020204" pitchFamily="34" charset="-122"/>
              </a:rPr>
              <a:t>Quadtree-based algorithm</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normAutofit/>
          </a:bodyPr>
          <a:lstStyle/>
          <a:p>
            <a:pPr eaLnBrk="1" hangingPunct="1"/>
            <a:r>
              <a:rPr altLang="zh-CN" dirty="0">
                <a:sym typeface="+mn-ea"/>
              </a:rPr>
              <a:t>Region Splitting and Merging</a:t>
            </a:r>
            <a:endParaRPr lang="en-US" altLang="zh-CN" dirty="0"/>
          </a:p>
        </p:txBody>
      </p:sp>
      <p:sp>
        <p:nvSpPr>
          <p:cNvPr id="2" name="灯片编号占位符 1"/>
          <p:cNvSpPr>
            <a:spLocks noGrp="1"/>
          </p:cNvSpPr>
          <p:nvPr>
            <p:ph type="sldNum" sz="quarter" idx="12"/>
          </p:nvPr>
        </p:nvSpPr>
        <p:spPr/>
        <p:txBody>
          <a:bodyPr/>
          <a:lstStyle/>
          <a:p>
            <a:fld id="{48F63A3B-78C7-47BE-AE5E-E10140E04643}" type="slidenum">
              <a:rPr lang="en-US" smtClean="0"/>
              <a:t>38</a:t>
            </a:fld>
            <a:endParaRPr lang="en-US" dirty="0"/>
          </a:p>
        </p:txBody>
      </p:sp>
      <p:sp>
        <p:nvSpPr>
          <p:cNvPr id="66562" name="Rectangle 3"/>
          <p:cNvSpPr/>
          <p:nvPr>
            <p:custDataLst>
              <p:tags r:id="rId1"/>
            </p:custDataLst>
          </p:nvPr>
        </p:nvSpPr>
        <p:spPr>
          <a:xfrm>
            <a:off x="590357" y="1209289"/>
            <a:ext cx="11129866" cy="4114800"/>
          </a:xfrm>
          <a:prstGeom prst="rect">
            <a:avLst/>
          </a:prstGeom>
          <a:noFill/>
          <a:ln w="9525">
            <a:noFill/>
          </a:ln>
        </p:spPr>
        <p:txBody>
          <a:bodyPr anchor="t" anchorCtr="0"/>
          <a:lstStyle/>
          <a:p>
            <a:pPr marL="342900" indent="-342900">
              <a:spcBef>
                <a:spcPct val="20000"/>
              </a:spcBef>
            </a:pPr>
            <a:r>
              <a:rPr lang="en-US" altLang="zh-CN" sz="2400" dirty="0">
                <a:latin typeface="微软雅黑" panose="020B0503020204020204" pitchFamily="34" charset="-122"/>
                <a:ea typeface="微软雅黑" panose="020B0503020204020204" pitchFamily="34" charset="-122"/>
              </a:rPr>
              <a:t>Procedure:</a:t>
            </a:r>
          </a:p>
          <a:p>
            <a:pPr marL="742950" lvl="1" indent="-285750" algn="l" rtl="0" eaLnBrk="1" fontAlgn="base" hangingPunct="1">
              <a:lnSpc>
                <a:spcPct val="150000"/>
              </a:lnSpc>
              <a:spcBef>
                <a:spcPts val="0"/>
              </a:spcBef>
              <a:spcAft>
                <a:spcPct val="0"/>
              </a:spcAft>
              <a:buChar char="–"/>
            </a:pPr>
            <a:r>
              <a:rPr lang="en-US" altLang="zh-CN" sz="2400" dirty="0">
                <a:solidFill>
                  <a:schemeClr val="tx1"/>
                </a:solidFill>
                <a:latin typeface="微软雅黑" panose="020B0503020204020204" pitchFamily="34" charset="-122"/>
                <a:ea typeface="微软雅黑" panose="020B0503020204020204" pitchFamily="34" charset="-122"/>
              </a:rPr>
              <a:t>Split into 4 disjointed quadrants, if any region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solidFill>
                <a:latin typeface="微软雅黑" panose="020B0503020204020204" pitchFamily="34" charset="-122"/>
                <a:ea typeface="微软雅黑" panose="020B0503020204020204" pitchFamily="34" charset="-122"/>
              </a:rPr>
              <a:t> where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FALSE</a:t>
            </a:r>
          </a:p>
          <a:p>
            <a:pPr marL="742950" lvl="1" indent="-285750" algn="l" rtl="0" eaLnBrk="1" fontAlgn="base" hangingPunct="1">
              <a:lnSpc>
                <a:spcPct val="150000"/>
              </a:lnSpc>
              <a:spcBef>
                <a:spcPts val="0"/>
              </a:spcBef>
              <a:spcAft>
                <a:spcPct val="0"/>
              </a:spcAft>
              <a:buChar char="–"/>
            </a:pPr>
            <a:r>
              <a:rPr lang="en-US" altLang="zh-CN" sz="2400" dirty="0">
                <a:solidFill>
                  <a:schemeClr val="tx1"/>
                </a:solidFill>
                <a:latin typeface="微软雅黑" panose="020B0503020204020204" pitchFamily="34" charset="-122"/>
                <a:ea typeface="微软雅黑" panose="020B0503020204020204" pitchFamily="34" charset="-122"/>
              </a:rPr>
              <a:t>Merge any adjacent regions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solidFill>
                <a:latin typeface="微软雅黑" panose="020B0503020204020204" pitchFamily="34" charset="-122"/>
                <a:ea typeface="微软雅黑" panose="020B0503020204020204" pitchFamily="34" charset="-122"/>
              </a:rPr>
              <a:t>and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dirty="0">
                <a:solidFill>
                  <a:schemeClr val="tx1"/>
                </a:solidFill>
                <a:latin typeface="微软雅黑" panose="020B0503020204020204" pitchFamily="34" charset="-122"/>
                <a:ea typeface="微软雅黑" panose="020B0503020204020204" pitchFamily="34" charset="-122"/>
              </a:rPr>
              <a:t> for which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TRUE</a:t>
            </a:r>
          </a:p>
          <a:p>
            <a:pPr marL="742950" lvl="1" indent="-285750" algn="l" rtl="0" eaLnBrk="1" fontAlgn="base" hangingPunct="1">
              <a:lnSpc>
                <a:spcPct val="150000"/>
              </a:lnSpc>
              <a:spcBef>
                <a:spcPts val="0"/>
              </a:spcBef>
              <a:spcAft>
                <a:spcPct val="0"/>
              </a:spcAft>
              <a:buChar char="–"/>
            </a:pPr>
            <a:r>
              <a:rPr lang="en-US" altLang="zh-CN" sz="2400" dirty="0">
                <a:solidFill>
                  <a:schemeClr val="tx1"/>
                </a:solidFill>
                <a:latin typeface="微软雅黑" panose="020B0503020204020204" pitchFamily="34" charset="-122"/>
                <a:ea typeface="微软雅黑" panose="020B0503020204020204" pitchFamily="34" charset="-122"/>
              </a:rPr>
              <a:t>Stop when no further splitting or merging is possible.</a:t>
            </a:r>
          </a:p>
        </p:txBody>
      </p:sp>
      <p:pic>
        <p:nvPicPr>
          <p:cNvPr id="5" name="图片 3"/>
          <p:cNvPicPr>
            <a:picLocks noChangeAspect="1"/>
          </p:cNvPicPr>
          <p:nvPr>
            <p:custDataLst>
              <p:tags r:id="rId2"/>
            </p:custDataLst>
          </p:nvPr>
        </p:nvPicPr>
        <p:blipFill>
          <a:blip r:embed="rId5"/>
          <a:stretch>
            <a:fillRect/>
          </a:stretch>
        </p:blipFill>
        <p:spPr>
          <a:xfrm>
            <a:off x="798457" y="3824018"/>
            <a:ext cx="6726334" cy="2308502"/>
          </a:xfrm>
          <a:prstGeom prst="rect">
            <a:avLst/>
          </a:prstGeom>
          <a:noFill/>
          <a:ln w="9525">
            <a:noFill/>
          </a:ln>
        </p:spPr>
      </p:pic>
      <p:pic>
        <p:nvPicPr>
          <p:cNvPr id="8" name="图片 7">
            <a:extLst>
              <a:ext uri="{FF2B5EF4-FFF2-40B4-BE49-F238E27FC236}">
                <a16:creationId xmlns:a16="http://schemas.microsoft.com/office/drawing/2014/main" id="{FF30B684-24C5-474E-9C7A-39213B56A478}"/>
              </a:ext>
            </a:extLst>
          </p:cNvPr>
          <p:cNvPicPr>
            <a:picLocks noChangeAspect="1"/>
          </p:cNvPicPr>
          <p:nvPr/>
        </p:nvPicPr>
        <p:blipFill>
          <a:blip r:embed="rId6"/>
          <a:stretch>
            <a:fillRect/>
          </a:stretch>
        </p:blipFill>
        <p:spPr>
          <a:xfrm>
            <a:off x="8258527" y="3485515"/>
            <a:ext cx="2727960" cy="272796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Region Splitting and Merging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39</a:t>
            </a:fld>
            <a:endParaRPr lang="en-US" dirty="0"/>
          </a:p>
        </p:txBody>
      </p:sp>
      <p:sp>
        <p:nvSpPr>
          <p:cNvPr id="69635" name="矩形 5"/>
          <p:cNvSpPr/>
          <p:nvPr>
            <p:custDataLst>
              <p:tags r:id="rId2"/>
            </p:custDataLst>
          </p:nvPr>
        </p:nvSpPr>
        <p:spPr>
          <a:xfrm>
            <a:off x="633730" y="1539240"/>
            <a:ext cx="9520086" cy="742784"/>
          </a:xfrm>
          <a:prstGeom prst="rect">
            <a:avLst/>
          </a:prstGeom>
          <a:noFill/>
          <a:ln w="9525">
            <a:noFill/>
          </a:ln>
        </p:spPr>
        <p:txBody>
          <a:bodyPr wrap="none" anchor="t" anchorCtr="0">
            <a:noAutofit/>
          </a:bodyPr>
          <a:lstStyle/>
          <a:p>
            <a:r>
              <a:rPr lang="en-US" altLang="zh-CN" sz="2400" dirty="0">
                <a:latin typeface="微软雅黑" panose="020B0503020204020204" pitchFamily="34" charset="-122"/>
                <a:ea typeface="微软雅黑" panose="020B0503020204020204" pitchFamily="34" charset="-122"/>
              </a:rPr>
              <a:t>Criteria: If the gray level in the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微软雅黑" panose="020B0503020204020204" pitchFamily="34" charset="-122"/>
                <a:ea typeface="微软雅黑" panose="020B0503020204020204" pitchFamily="34" charset="-122"/>
              </a:rPr>
              <a:t> are same, then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TRUE</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9634" name="Object 5"/>
          <p:cNvGraphicFramePr>
            <a:graphicFrameLocks noChangeAspect="1"/>
          </p:cNvGraphicFramePr>
          <p:nvPr>
            <p:custDataLst>
              <p:tags r:id="rId3"/>
            </p:custDataLst>
          </p:nvPr>
        </p:nvGraphicFramePr>
        <p:xfrm>
          <a:off x="758862" y="2710527"/>
          <a:ext cx="10656169" cy="2720213"/>
        </p:xfrm>
        <a:graphic>
          <a:graphicData uri="http://schemas.openxmlformats.org/presentationml/2006/ole">
            <mc:AlternateContent xmlns:mc="http://schemas.openxmlformats.org/markup-compatibility/2006">
              <mc:Choice xmlns:v="urn:schemas-microsoft-com:vml" Requires="v">
                <p:oleObj spid="_x0000_s11281" r:id="rId5" imgW="4367530" imgH="1098550" progId="MSDraw">
                  <p:embed/>
                </p:oleObj>
              </mc:Choice>
              <mc:Fallback>
                <p:oleObj r:id="rId5" imgW="4367530" imgH="1098550" progId="MSDraw">
                  <p:embed/>
                  <p:pic>
                    <p:nvPicPr>
                      <p:cNvPr id="69634" name="Object 5"/>
                      <p:cNvPicPr/>
                      <p:nvPr/>
                    </p:nvPicPr>
                    <p:blipFill>
                      <a:blip r:embed="rId6"/>
                      <a:srcRect l="-824" t="-3278" r="-824"/>
                      <a:stretch>
                        <a:fillRect/>
                      </a:stretch>
                    </p:blipFill>
                    <p:spPr>
                      <a:xfrm>
                        <a:off x="758862" y="2710527"/>
                        <a:ext cx="10656169" cy="2720213"/>
                      </a:xfrm>
                      <a:prstGeom prst="rect">
                        <a:avLst/>
                      </a:prstGeom>
                      <a:solidFill>
                        <a:srgbClr val="FFFF66"/>
                      </a:solidFill>
                      <a:ln w="38100">
                        <a:noFill/>
                        <a:miter/>
                      </a:ln>
                    </p:spPr>
                  </p:pic>
                </p:oleObj>
              </mc:Fallback>
            </mc:AlternateContent>
          </a:graphicData>
        </a:graphic>
      </p:graphicFrame>
    </p:spTree>
    <p:extLst>
      <p:ext uri="{BB962C8B-B14F-4D97-AF65-F5344CB8AC3E}">
        <p14:creationId xmlns:p14="http://schemas.microsoft.com/office/powerpoint/2010/main" val="9849378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Thresholding</a:t>
            </a:r>
            <a:endParaRPr lang="en-IE"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4</a:t>
            </a:fld>
            <a:endParaRPr lang="en-US" dirty="0"/>
          </a:p>
        </p:txBody>
      </p:sp>
      <p:sp>
        <p:nvSpPr>
          <p:cNvPr id="7170" name="Rectangle 3"/>
          <p:cNvSpPr>
            <a:spLocks noGrp="1" noChangeArrowheads="1"/>
          </p:cNvSpPr>
          <p:nvPr>
            <p:ph idx="1"/>
            <p:custDataLst>
              <p:tags r:id="rId2"/>
            </p:custDataLst>
          </p:nvPr>
        </p:nvSpPr>
        <p:spPr/>
        <p:txBody>
          <a:bodyPr/>
          <a:lstStyle/>
          <a:p>
            <a:pPr marL="342900" indent="-342900">
              <a:spcBef>
                <a:spcPct val="20000"/>
              </a:spcBef>
            </a:pPr>
            <a:r>
              <a:rPr lang="en-US" altLang="zh-CN" sz="2400" dirty="0">
                <a:sym typeface="+mn-ea"/>
              </a:rPr>
              <a:t>Light objects in dark background.</a:t>
            </a:r>
            <a:endParaRPr lang="en-US" altLang="zh-CN" sz="2400" dirty="0"/>
          </a:p>
          <a:p>
            <a:pPr marL="2057400" lvl="4" indent="-228600" algn="l" rtl="0" eaLnBrk="1" fontAlgn="base" hangingPunct="1">
              <a:spcBef>
                <a:spcPct val="20000"/>
              </a:spcBef>
              <a:spcAft>
                <a:spcPct val="0"/>
              </a:spcAft>
              <a:buChar char="»"/>
            </a:pPr>
            <a:endParaRPr lang="en-US" altLang="zh-CN" sz="2400" dirty="0">
              <a:solidFill>
                <a:schemeClr val="tx1"/>
              </a:solidFill>
            </a:endParaRPr>
          </a:p>
          <a:p>
            <a:pPr marL="342900" indent="-342900">
              <a:spcBef>
                <a:spcPct val="20000"/>
              </a:spcBef>
            </a:pPr>
            <a:r>
              <a:rPr lang="en-US" altLang="zh-CN" sz="2400" dirty="0">
                <a:sym typeface="+mn-ea"/>
              </a:rPr>
              <a:t>To extract the objects:</a:t>
            </a:r>
            <a:endParaRPr lang="en-US" altLang="zh-CN" sz="2400" dirty="0"/>
          </a:p>
          <a:p>
            <a:pPr marL="2057400" lvl="4" indent="-228600" algn="l" rtl="0" eaLnBrk="1" fontAlgn="base" hangingPunct="1">
              <a:spcBef>
                <a:spcPct val="20000"/>
              </a:spcBef>
              <a:spcAft>
                <a:spcPct val="0"/>
              </a:spcAft>
              <a:buChar char="»"/>
            </a:pPr>
            <a:endParaRPr lang="en-US" altLang="zh-CN" sz="2400" dirty="0">
              <a:solidFill>
                <a:schemeClr val="tx1"/>
              </a:solidFill>
            </a:endParaRPr>
          </a:p>
          <a:p>
            <a:pPr marL="457200" lvl="1" indent="0" algn="l" rtl="0" eaLnBrk="1" fontAlgn="base" hangingPunct="1">
              <a:lnSpc>
                <a:spcPct val="150000"/>
              </a:lnSpc>
              <a:spcBef>
                <a:spcPct val="20000"/>
              </a:spcBef>
              <a:spcAft>
                <a:spcPct val="0"/>
              </a:spcAft>
              <a:buNone/>
            </a:pPr>
            <a:r>
              <a:rPr lang="en-US" altLang="zh-CN" sz="2400" dirty="0">
                <a:sym typeface="+mn-ea"/>
              </a:rPr>
              <a:t>— Select a </a:t>
            </a:r>
            <a:r>
              <a:rPr lang="en-US" altLang="zh-CN" sz="2400" i="1" dirty="0">
                <a:latin typeface="Times New Roman" panose="02020603050405020304" pitchFamily="18" charset="0"/>
                <a:cs typeface="Times New Roman" panose="02020603050405020304" pitchFamily="18" charset="0"/>
                <a:sym typeface="+mn-ea"/>
              </a:rPr>
              <a:t>T</a:t>
            </a:r>
            <a:r>
              <a:rPr lang="en-US" altLang="zh-CN" sz="2400" dirty="0">
                <a:sym typeface="+mn-ea"/>
              </a:rPr>
              <a:t> that separates the objects from the background.</a:t>
            </a:r>
            <a:endParaRPr lang="en-US" altLang="zh-CN" sz="2400" dirty="0">
              <a:solidFill>
                <a:schemeClr val="tx1"/>
              </a:solidFill>
            </a:endParaRPr>
          </a:p>
          <a:p>
            <a:pPr marL="457200" lvl="1" indent="0" algn="l" rtl="0" eaLnBrk="1" fontAlgn="base" hangingPunct="1">
              <a:lnSpc>
                <a:spcPct val="150000"/>
              </a:lnSpc>
              <a:spcBef>
                <a:spcPct val="20000"/>
              </a:spcBef>
              <a:spcAft>
                <a:spcPct val="0"/>
              </a:spcAft>
              <a:buNone/>
            </a:pPr>
            <a:r>
              <a:rPr lang="en-US" altLang="zh-CN" sz="2400" dirty="0">
                <a:sym typeface="+mn-ea"/>
              </a:rPr>
              <a:t>— i.e. any </a:t>
            </a:r>
            <a:r>
              <a:rPr lang="en-US" altLang="zh-CN" sz="2400" dirty="0">
                <a:latin typeface="Times New Roman" panose="02020603050405020304" pitchFamily="18" charset="0"/>
                <a:cs typeface="Times New Roman" panose="02020603050405020304" pitchFamily="18" charset="0"/>
                <a:sym typeface="+mn-ea"/>
              </a:rPr>
              <a:t>(</a:t>
            </a:r>
            <a:r>
              <a:rPr lang="en-US" altLang="zh-CN" sz="2400" i="1" dirty="0">
                <a:latin typeface="Times New Roman" panose="02020603050405020304" pitchFamily="18" charset="0"/>
                <a:cs typeface="Times New Roman" panose="02020603050405020304" pitchFamily="18" charset="0"/>
                <a:sym typeface="+mn-ea"/>
              </a:rPr>
              <a:t>x</a:t>
            </a:r>
            <a:r>
              <a:rPr lang="en-US" altLang="zh-CN" sz="2400" dirty="0">
                <a:latin typeface="Times New Roman" panose="02020603050405020304" pitchFamily="18" charset="0"/>
                <a:cs typeface="Times New Roman" panose="02020603050405020304" pitchFamily="18" charset="0"/>
                <a:sym typeface="+mn-ea"/>
              </a:rPr>
              <a:t>, </a:t>
            </a:r>
            <a:r>
              <a:rPr lang="en-US" altLang="zh-CN" sz="2400" i="1" dirty="0">
                <a:latin typeface="Times New Roman" panose="02020603050405020304" pitchFamily="18" charset="0"/>
                <a:cs typeface="Times New Roman" panose="02020603050405020304" pitchFamily="18" charset="0"/>
                <a:sym typeface="+mn-ea"/>
              </a:rPr>
              <a:t>y</a:t>
            </a:r>
            <a:r>
              <a:rPr lang="en-US" altLang="zh-CN" sz="2400" dirty="0">
                <a:latin typeface="Times New Roman" panose="02020603050405020304" pitchFamily="18" charset="0"/>
                <a:cs typeface="Times New Roman" panose="02020603050405020304" pitchFamily="18" charset="0"/>
                <a:sym typeface="+mn-ea"/>
              </a:rPr>
              <a:t>) </a:t>
            </a:r>
            <a:r>
              <a:rPr lang="en-US" altLang="zh-CN" sz="2400" dirty="0">
                <a:sym typeface="+mn-ea"/>
              </a:rPr>
              <a:t>for which </a:t>
            </a:r>
            <a:r>
              <a:rPr lang="en-US" altLang="zh-CN" sz="2400" i="1" dirty="0">
                <a:latin typeface="Times New Roman" panose="02020603050405020304" pitchFamily="18" charset="0"/>
                <a:cs typeface="Times New Roman" panose="02020603050405020304" pitchFamily="18" charset="0"/>
                <a:sym typeface="+mn-ea"/>
              </a:rPr>
              <a:t>f</a:t>
            </a:r>
            <a:r>
              <a:rPr lang="en-US" altLang="zh-CN" sz="2400" dirty="0">
                <a:latin typeface="Times New Roman" panose="02020603050405020304" pitchFamily="18" charset="0"/>
                <a:cs typeface="Times New Roman" panose="02020603050405020304" pitchFamily="18" charset="0"/>
                <a:sym typeface="+mn-ea"/>
              </a:rPr>
              <a:t>(</a:t>
            </a:r>
            <a:r>
              <a:rPr lang="en-US" altLang="zh-CN" sz="2400" i="1" dirty="0">
                <a:latin typeface="Times New Roman" panose="02020603050405020304" pitchFamily="18" charset="0"/>
                <a:cs typeface="Times New Roman" panose="02020603050405020304" pitchFamily="18" charset="0"/>
                <a:sym typeface="+mn-ea"/>
              </a:rPr>
              <a:t>x</a:t>
            </a:r>
            <a:r>
              <a:rPr lang="en-US" altLang="zh-CN" sz="2400" dirty="0">
                <a:latin typeface="Times New Roman" panose="02020603050405020304" pitchFamily="18" charset="0"/>
                <a:cs typeface="Times New Roman" panose="02020603050405020304" pitchFamily="18" charset="0"/>
                <a:sym typeface="+mn-ea"/>
              </a:rPr>
              <a:t>, </a:t>
            </a:r>
            <a:r>
              <a:rPr lang="en-US" altLang="zh-CN" sz="2400" i="1" dirty="0">
                <a:latin typeface="Times New Roman" panose="02020603050405020304" pitchFamily="18" charset="0"/>
                <a:cs typeface="Times New Roman" panose="02020603050405020304" pitchFamily="18" charset="0"/>
                <a:sym typeface="+mn-ea"/>
              </a:rPr>
              <a:t>y</a:t>
            </a:r>
            <a:r>
              <a:rPr lang="en-US" altLang="zh-CN" sz="2400" dirty="0">
                <a:latin typeface="Times New Roman" panose="02020603050405020304" pitchFamily="18" charset="0"/>
                <a:cs typeface="Times New Roman" panose="02020603050405020304" pitchFamily="18" charset="0"/>
                <a:sym typeface="+mn-ea"/>
              </a:rPr>
              <a:t>)&gt;</a:t>
            </a:r>
            <a:r>
              <a:rPr lang="en-US" altLang="zh-CN" sz="2400" i="1" dirty="0">
                <a:latin typeface="Times New Roman" panose="02020603050405020304" pitchFamily="18" charset="0"/>
                <a:cs typeface="Times New Roman" panose="02020603050405020304" pitchFamily="18" charset="0"/>
                <a:sym typeface="+mn-ea"/>
              </a:rPr>
              <a:t>T</a:t>
            </a:r>
            <a:r>
              <a:rPr lang="en-US" altLang="zh-CN" sz="2400" dirty="0">
                <a:latin typeface="Times New Roman" panose="02020603050405020304" pitchFamily="18" charset="0"/>
                <a:cs typeface="Times New Roman" panose="02020603050405020304" pitchFamily="18" charset="0"/>
                <a:sym typeface="+mn-ea"/>
              </a:rPr>
              <a:t>  </a:t>
            </a:r>
            <a:r>
              <a:rPr lang="en-US" altLang="zh-CN" sz="2400" dirty="0">
                <a:sym typeface="+mn-ea"/>
              </a:rPr>
              <a:t>is an object point.</a:t>
            </a:r>
            <a:endParaRPr lang="en-US" altLang="zh-CN" sz="2400" dirty="0">
              <a:solidFill>
                <a:schemeClr val="tx1"/>
              </a:solidFill>
            </a:endParaRPr>
          </a:p>
          <a:p>
            <a:pPr marL="0" indent="0" eaLnBrk="1" hangingPunct="1"/>
            <a:endParaRPr lang="en-GB" altLang="zh-CN" dirty="0"/>
          </a:p>
        </p:txBody>
      </p:sp>
      <p:graphicFrame>
        <p:nvGraphicFramePr>
          <p:cNvPr id="10243" name="Object 5"/>
          <p:cNvGraphicFramePr>
            <a:graphicFrameLocks noChangeAspect="1"/>
          </p:cNvGraphicFramePr>
          <p:nvPr>
            <p:custDataLst>
              <p:tags r:id="rId3"/>
            </p:custDataLst>
            <p:extLst>
              <p:ext uri="{D42A27DB-BD31-4B8C-83A1-F6EECF244321}">
                <p14:modId xmlns:p14="http://schemas.microsoft.com/office/powerpoint/2010/main" val="2775000441"/>
              </p:ext>
            </p:extLst>
          </p:nvPr>
        </p:nvGraphicFramePr>
        <p:xfrm>
          <a:off x="3224618" y="4565485"/>
          <a:ext cx="5213985" cy="1376045"/>
        </p:xfrm>
        <a:graphic>
          <a:graphicData uri="http://schemas.openxmlformats.org/presentationml/2006/ole">
            <mc:AlternateContent xmlns:mc="http://schemas.openxmlformats.org/markup-compatibility/2006">
              <mc:Choice xmlns:v="urn:schemas-microsoft-com:vml" Requires="v">
                <p:oleObj spid="_x0000_s3138" r:id="rId6" imgW="1625600" imgH="457200" progId="Equation.3">
                  <p:embed/>
                </p:oleObj>
              </mc:Choice>
              <mc:Fallback>
                <p:oleObj r:id="rId6" imgW="1625600" imgH="457200" progId="Equation.3">
                  <p:embed/>
                  <p:pic>
                    <p:nvPicPr>
                      <p:cNvPr id="0" name="图片 3076"/>
                      <p:cNvPicPr/>
                      <p:nvPr/>
                    </p:nvPicPr>
                    <p:blipFill>
                      <a:blip r:embed="rId7"/>
                      <a:stretch>
                        <a:fillRect/>
                      </a:stretch>
                    </p:blipFill>
                    <p:spPr>
                      <a:xfrm>
                        <a:off x="3224618" y="4565485"/>
                        <a:ext cx="5213985" cy="1376045"/>
                      </a:xfrm>
                      <a:prstGeom prst="rect">
                        <a:avLst/>
                      </a:prstGeom>
                      <a:no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Region Splitting and Merging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40</a:t>
            </a:fld>
            <a:endParaRPr lang="en-US" dirty="0"/>
          </a:p>
        </p:txBody>
      </p:sp>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AF833487-8718-42BC-9AD6-3475E80DE541}"/>
                  </a:ext>
                </a:extLst>
              </p:cNvPr>
              <p:cNvSpPr>
                <a:spLocks noGrp="1"/>
              </p:cNvSpPr>
              <p:nvPr>
                <p:ph idx="1"/>
              </p:nvPr>
            </p:nvSpPr>
            <p:spPr>
              <a:xfrm>
                <a:off x="447675" y="1093989"/>
                <a:ext cx="11463959" cy="5282841"/>
              </a:xfrm>
            </p:spPr>
            <p:txBody>
              <a:bodyPr>
                <a:noAutofit/>
              </a:bodyPr>
              <a:lstStyle/>
              <a:p>
                <a:pPr>
                  <a:lnSpc>
                    <a:spcPct val="150000"/>
                  </a:lnSpc>
                  <a:spcBef>
                    <a:spcPts val="600"/>
                  </a:spcBef>
                </a:pPr>
                <a:r>
                  <a:rPr lang="zh-CN" altLang="en-US" dirty="0">
                    <a:latin typeface="Times New Roman" panose="02020603050405020304" charset="0"/>
                    <a:ea typeface="微软雅黑" panose="020B0503020204020204" charset="-122"/>
                  </a:rPr>
                  <a:t>下</a:t>
                </a:r>
                <a:r>
                  <a:rPr lang="zh-CN" altLang="en-US" b="0" dirty="0">
                    <a:uFillTx/>
                    <a:latin typeface="Times New Roman" panose="02020603050405020304" charset="0"/>
                    <a:ea typeface="微软雅黑" panose="020B0503020204020204" charset="-122"/>
                  </a:rPr>
                  <a:t>图是一个区域合并与区域分裂的例子，区域的灰度标准差阈值设置为</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i="1" dirty="0">
                            <a:uFillTx/>
                            <a:latin typeface="Cambria Math" panose="02040503050406030204" charset="0"/>
                            <a:ea typeface="微软雅黑" panose="020B0503020204020204" charset="-122"/>
                            <a:cs typeface="Cambria Math" panose="02040503050406030204" charset="0"/>
                          </a:rPr>
                          <m:t>𝜎</m:t>
                        </m:r>
                      </m:e>
                      <m:sub>
                        <m:r>
                          <a:rPr lang="en-US" altLang="zh-CN" b="0" i="1" dirty="0">
                            <a:uFillTx/>
                            <a:latin typeface="Cambria Math" panose="02040503050406030204" charset="0"/>
                            <a:ea typeface="微软雅黑" panose="020B0503020204020204" charset="-122"/>
                            <a:cs typeface="Cambria Math" panose="02040503050406030204" charset="0"/>
                          </a:rPr>
                          <m:t>𝑇</m:t>
                        </m:r>
                      </m:sub>
                    </m:sSub>
                  </m:oMath>
                </a14:m>
                <a:r>
                  <a:rPr lang="zh-CN" altLang="en-US" b="0" dirty="0">
                    <a:uFillTx/>
                    <a:latin typeface="Times New Roman" panose="02020603050405020304" charset="0"/>
                    <a:ea typeface="微软雅黑" panose="020B0503020204020204" charset="-122"/>
                  </a:rPr>
                  <a:t>=1.8，大于</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i="1" dirty="0">
                            <a:uFillTx/>
                            <a:latin typeface="Cambria Math" panose="02040503050406030204" charset="0"/>
                            <a:ea typeface="微软雅黑" panose="020B0503020204020204" charset="-122"/>
                            <a:cs typeface="Cambria Math" panose="02040503050406030204" charset="0"/>
                          </a:rPr>
                          <m:t>𝜎</m:t>
                        </m:r>
                      </m:e>
                      <m:sub>
                        <m:r>
                          <a:rPr lang="en-US" altLang="zh-CN" b="0" i="1" dirty="0">
                            <a:uFillTx/>
                            <a:latin typeface="Cambria Math" panose="02040503050406030204" charset="0"/>
                            <a:ea typeface="微软雅黑" panose="020B0503020204020204" charset="-122"/>
                            <a:cs typeface="Cambria Math" panose="02040503050406030204" charset="0"/>
                          </a:rPr>
                          <m:t>𝑇</m:t>
                        </m:r>
                      </m:sub>
                    </m:sSub>
                  </m:oMath>
                </a14:m>
                <a:r>
                  <a:rPr lang="zh-CN" altLang="en-US" b="0" dirty="0">
                    <a:uFillTx/>
                    <a:latin typeface="Times New Roman" panose="02020603050405020304" charset="0"/>
                    <a:ea typeface="微软雅黑" panose="020B0503020204020204" charset="-122"/>
                  </a:rPr>
                  <a:t>，则区域拆分，反之，则保持不变；区域的均值阈值设置为</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i="1" dirty="0">
                            <a:uFillTx/>
                            <a:latin typeface="Cambria Math" panose="02040503050406030204" charset="0"/>
                            <a:ea typeface="微软雅黑" panose="020B0503020204020204" charset="-122"/>
                            <a:cs typeface="Cambria Math" panose="02040503050406030204" charset="0"/>
                          </a:rPr>
                          <m:t>𝜇</m:t>
                        </m:r>
                      </m:e>
                      <m:sub>
                        <m:r>
                          <a:rPr lang="en-US" altLang="zh-CN" b="0" i="1" dirty="0">
                            <a:uFillTx/>
                            <a:latin typeface="Cambria Math" panose="02040503050406030204" charset="0"/>
                            <a:ea typeface="微软雅黑" panose="020B0503020204020204" charset="-122"/>
                            <a:cs typeface="Cambria Math" panose="02040503050406030204" charset="0"/>
                          </a:rPr>
                          <m:t>𝑇</m:t>
                        </m:r>
                      </m:sub>
                    </m:sSub>
                  </m:oMath>
                </a14:m>
                <a:r>
                  <a:rPr lang="zh-CN" altLang="en-US" b="0" dirty="0">
                    <a:uFillTx/>
                    <a:latin typeface="Times New Roman" panose="02020603050405020304" charset="0"/>
                    <a:ea typeface="微软雅黑" panose="020B0503020204020204" charset="-122"/>
                  </a:rPr>
                  <a:t>=2。当相邻区域的灰度均值之差小于2，则进行区域聚合操作。该图像的区域分割过程如下：</a:t>
                </a:r>
              </a:p>
              <a:p>
                <a:pPr lvl="1">
                  <a:lnSpc>
                    <a:spcPct val="150000"/>
                  </a:lnSpc>
                  <a:spcBef>
                    <a:spcPts val="600"/>
                  </a:spcBef>
                  <a:extLst>
                    <a:ext uri="{35155182-B16C-46BC-9424-99874614C6A1}">
                      <wpsdc:indentchars xmlns="" xmlns:wpsdc="http://www.wps.cn/officeDocument/2017/drawingmlCustomData" val="200" checksum="1956455923"/>
                    </a:ext>
                  </a:extLst>
                </a:pPr>
                <a:r>
                  <a:rPr lang="zh-CN" altLang="en-US" b="0" dirty="0">
                    <a:uFillTx/>
                    <a:latin typeface="Times New Roman" panose="02020603050405020304" charset="0"/>
                    <a:ea typeface="微软雅黑" panose="020B0503020204020204" charset="-122"/>
                  </a:rPr>
                  <a:t>首先，计算图像</a:t>
                </a:r>
                <a:r>
                  <a:rPr lang="zh-CN" altLang="en-US" b="0" dirty="0">
                    <a:latin typeface="Times New Roman" panose="02020603050405020304" charset="0"/>
                    <a:ea typeface="微软雅黑" panose="020B0503020204020204" charset="-122"/>
                  </a:rPr>
                  <a:t> (a)</a:t>
                </a:r>
                <a:r>
                  <a:rPr lang="zh-CN" altLang="en-US" b="0" dirty="0">
                    <a:uFillTx/>
                    <a:latin typeface="Times New Roman" panose="02020603050405020304" charset="0"/>
                    <a:ea typeface="微软雅黑" panose="020B0503020204020204" charset="-122"/>
                  </a:rPr>
                  <a:t>的整体标准差</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i="1" dirty="0">
                            <a:uFillTx/>
                            <a:latin typeface="Cambria Math" panose="02040503050406030204" charset="0"/>
                            <a:ea typeface="微软雅黑" panose="020B0503020204020204" charset="-122"/>
                            <a:cs typeface="Cambria Math" panose="02040503050406030204" charset="0"/>
                          </a:rPr>
                          <m:t>𝜎</m:t>
                        </m:r>
                      </m:e>
                      <m:sub>
                        <m:r>
                          <a:rPr lang="en-US" altLang="zh-CN" b="0" i="1" dirty="0">
                            <a:uFillTx/>
                            <a:latin typeface="Cambria Math" panose="02040503050406030204" charset="0"/>
                            <a:ea typeface="微软雅黑" panose="020B0503020204020204" charset="-122"/>
                            <a:cs typeface="Cambria Math" panose="02040503050406030204" charset="0"/>
                          </a:rPr>
                          <m:t>𝑅</m:t>
                        </m:r>
                      </m:sub>
                    </m:sSub>
                  </m:oMath>
                </a14:m>
                <a:r>
                  <a:rPr lang="zh-CN" altLang="en-US" b="0" dirty="0">
                    <a:uFillTx/>
                    <a:latin typeface="Times New Roman" panose="02020603050405020304" charset="0"/>
                    <a:ea typeface="微软雅黑" panose="020B0503020204020204" charset="-122"/>
                  </a:rPr>
                  <a:t>=5.885，大于</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i="1" dirty="0">
                            <a:uFillTx/>
                            <a:latin typeface="Cambria Math" panose="02040503050406030204" charset="0"/>
                            <a:ea typeface="微软雅黑" panose="020B0503020204020204" charset="-122"/>
                            <a:cs typeface="Cambria Math" panose="02040503050406030204" charset="0"/>
                          </a:rPr>
                          <m:t>𝜎</m:t>
                        </m:r>
                      </m:e>
                      <m:sub>
                        <m:r>
                          <a:rPr lang="en-US" altLang="zh-CN" b="0" i="1" dirty="0">
                            <a:uFillTx/>
                            <a:latin typeface="Cambria Math" panose="02040503050406030204" charset="0"/>
                            <a:ea typeface="微软雅黑" panose="020B0503020204020204" charset="-122"/>
                            <a:cs typeface="Cambria Math" panose="02040503050406030204" charset="0"/>
                          </a:rPr>
                          <m:t>𝑇</m:t>
                        </m:r>
                      </m:sub>
                    </m:sSub>
                  </m:oMath>
                </a14:m>
                <a:r>
                  <a:rPr lang="zh-CN" altLang="en-US" b="0" dirty="0">
                    <a:uFillTx/>
                    <a:latin typeface="Times New Roman" panose="02020603050405020304" charset="0"/>
                    <a:ea typeface="微软雅黑" panose="020B0503020204020204" charset="-122"/>
                  </a:rPr>
                  <a:t>，如图所示，则</a:t>
                </a:r>
                <a:r>
                  <a:rPr lang="zh-CN" altLang="en-US" dirty="0">
                    <a:latin typeface="Times New Roman" panose="02020603050405020304" charset="0"/>
                    <a:ea typeface="微软雅黑" panose="020B0503020204020204" charset="-122"/>
                  </a:rPr>
                  <a:t>图像拆分成</a:t>
                </a:r>
                <a:r>
                  <a:rPr lang="zh-CN" altLang="en-US" b="0" dirty="0">
                    <a:uFillTx/>
                    <a:latin typeface="Times New Roman" panose="02020603050405020304" charset="0"/>
                    <a:ea typeface="微软雅黑" panose="020B0503020204020204" charset="-122"/>
                  </a:rPr>
                  <a:t>4个子区域</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b="0" i="1" dirty="0">
                            <a:uFillTx/>
                            <a:latin typeface="Cambria Math" panose="02040503050406030204" charset="0"/>
                            <a:ea typeface="微软雅黑" panose="020B0503020204020204" charset="-122"/>
                            <a:cs typeface="Cambria Math" panose="02040503050406030204" charset="0"/>
                          </a:rPr>
                          <m:t>𝑅</m:t>
                        </m:r>
                      </m:e>
                      <m:sub>
                        <m:r>
                          <a:rPr lang="en-US" altLang="zh-CN" b="0" i="1" dirty="0">
                            <a:uFillTx/>
                            <a:latin typeface="Cambria Math" panose="02040503050406030204" charset="0"/>
                            <a:ea typeface="微软雅黑" panose="020B0503020204020204" charset="-122"/>
                            <a:cs typeface="Cambria Math" panose="02040503050406030204" charset="0"/>
                          </a:rPr>
                          <m:t>1</m:t>
                        </m:r>
                      </m:sub>
                    </m:sSub>
                  </m:oMath>
                </a14:m>
                <a:r>
                  <a:rPr lang="zh-CN" altLang="en-US" b="0" dirty="0">
                    <a:uFillTx/>
                    <a:latin typeface="Times New Roman" panose="02020603050405020304" charset="0"/>
                    <a:ea typeface="微软雅黑" panose="020B0503020204020204" charset="-122"/>
                  </a:rPr>
                  <a:t>、</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b="0" i="1" dirty="0">
                            <a:uFillTx/>
                            <a:latin typeface="Cambria Math" panose="02040503050406030204" charset="0"/>
                            <a:ea typeface="微软雅黑" panose="020B0503020204020204" charset="-122"/>
                            <a:cs typeface="Cambria Math" panose="02040503050406030204" charset="0"/>
                          </a:rPr>
                          <m:t>𝑅</m:t>
                        </m:r>
                      </m:e>
                      <m:sub>
                        <m:r>
                          <a:rPr lang="en-US" altLang="zh-CN" b="0" i="1" dirty="0">
                            <a:uFillTx/>
                            <a:latin typeface="Cambria Math" panose="02040503050406030204" charset="0"/>
                            <a:ea typeface="微软雅黑" panose="020B0503020204020204" charset="-122"/>
                            <a:cs typeface="Cambria Math" panose="02040503050406030204" charset="0"/>
                          </a:rPr>
                          <m:t>2</m:t>
                        </m:r>
                      </m:sub>
                    </m:sSub>
                  </m:oMath>
                </a14:m>
                <a:r>
                  <a:rPr lang="zh-CN" altLang="en-US" b="0" dirty="0">
                    <a:uFillTx/>
                    <a:latin typeface="Times New Roman" panose="02020603050405020304" charset="0"/>
                    <a:ea typeface="微软雅黑" panose="020B0503020204020204" charset="-122"/>
                  </a:rPr>
                  <a:t>、</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b="0" i="1" dirty="0">
                            <a:uFillTx/>
                            <a:latin typeface="Cambria Math" panose="02040503050406030204" charset="0"/>
                            <a:ea typeface="微软雅黑" panose="020B0503020204020204" charset="-122"/>
                            <a:cs typeface="Cambria Math" panose="02040503050406030204" charset="0"/>
                          </a:rPr>
                          <m:t>𝑅</m:t>
                        </m:r>
                      </m:e>
                      <m:sub>
                        <m:r>
                          <a:rPr lang="en-US" altLang="zh-CN" b="0" i="1" dirty="0">
                            <a:uFillTx/>
                            <a:latin typeface="Cambria Math" panose="02040503050406030204" charset="0"/>
                            <a:ea typeface="微软雅黑" panose="020B0503020204020204" charset="-122"/>
                            <a:cs typeface="Cambria Math" panose="02040503050406030204" charset="0"/>
                          </a:rPr>
                          <m:t>3</m:t>
                        </m:r>
                      </m:sub>
                    </m:sSub>
                  </m:oMath>
                </a14:m>
                <a:r>
                  <a:rPr lang="zh-CN" altLang="en-US" b="0" dirty="0">
                    <a:uFillTx/>
                    <a:latin typeface="Times New Roman" panose="02020603050405020304" charset="0"/>
                    <a:ea typeface="微软雅黑" panose="020B0503020204020204" charset="-122"/>
                  </a:rPr>
                  <a:t>和</a:t>
                </a:r>
                <a14:m>
                  <m:oMath xmlns:m="http://schemas.openxmlformats.org/officeDocument/2006/math">
                    <m:sSub>
                      <m:sSubPr>
                        <m:ctrlPr>
                          <a:rPr lang="en-US" altLang="zh-CN" b="0" i="1" dirty="0">
                            <a:uFillTx/>
                            <a:latin typeface="Cambria Math" panose="02040503050406030204" pitchFamily="18" charset="0"/>
                            <a:ea typeface="微软雅黑" panose="020B0503020204020204" charset="-122"/>
                            <a:cs typeface="Cambria Math" panose="02040503050406030204" charset="0"/>
                          </a:rPr>
                        </m:ctrlPr>
                      </m:sSubPr>
                      <m:e>
                        <m:r>
                          <a:rPr lang="en-US" altLang="zh-CN" b="0" i="1" dirty="0">
                            <a:uFillTx/>
                            <a:latin typeface="Cambria Math" panose="02040503050406030204" charset="0"/>
                            <a:ea typeface="微软雅黑" panose="020B0503020204020204" charset="-122"/>
                            <a:cs typeface="Cambria Math" panose="02040503050406030204" charset="0"/>
                          </a:rPr>
                          <m:t>𝑅</m:t>
                        </m:r>
                      </m:e>
                      <m:sub>
                        <m:r>
                          <a:rPr lang="en-US" altLang="zh-CN" b="0" i="1" dirty="0">
                            <a:uFillTx/>
                            <a:latin typeface="Cambria Math" panose="02040503050406030204" charset="0"/>
                            <a:ea typeface="微软雅黑" panose="020B0503020204020204" charset="-122"/>
                            <a:cs typeface="Cambria Math" panose="02040503050406030204" charset="0"/>
                          </a:rPr>
                          <m:t>4</m:t>
                        </m:r>
                      </m:sub>
                    </m:sSub>
                  </m:oMath>
                </a14:m>
                <a:r>
                  <a:rPr lang="zh-CN" altLang="en-US" b="0" dirty="0">
                    <a:uFillTx/>
                    <a:latin typeface="Times New Roman" panose="02020603050405020304" charset="0"/>
                    <a:ea typeface="微软雅黑" panose="020B0503020204020204" charset="-122"/>
                  </a:rPr>
                  <a:t>。</a:t>
                </a:r>
              </a:p>
            </p:txBody>
          </p:sp>
        </mc:Choice>
        <mc:Fallback xmlns="">
          <p:sp>
            <p:nvSpPr>
              <p:cNvPr id="6" name="内容占位符 1">
                <a:extLst>
                  <a:ext uri="{FF2B5EF4-FFF2-40B4-BE49-F238E27FC236}">
                    <a16:creationId xmlns:a16="http://schemas.microsoft.com/office/drawing/2014/main" id="{AF833487-8718-42BC-9AD6-3475E80DE541}"/>
                  </a:ext>
                </a:extLst>
              </p:cNvPr>
              <p:cNvSpPr>
                <a:spLocks noGrp="1" noRot="1" noChangeAspect="1" noMove="1" noResize="1" noEditPoints="1" noAdjustHandles="1" noChangeArrowheads="1" noChangeShapeType="1" noTextEdit="1"/>
              </p:cNvSpPr>
              <p:nvPr>
                <p:ph idx="1"/>
              </p:nvPr>
            </p:nvSpPr>
            <p:spPr>
              <a:xfrm>
                <a:off x="447675" y="1093989"/>
                <a:ext cx="11463959" cy="5282841"/>
              </a:xfrm>
              <a:blipFill>
                <a:blip r:embed="rId12"/>
                <a:stretch>
                  <a:fillRect l="-797" r="-58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374B3928-CFC3-44BF-A1BC-54175A0FE449}"/>
              </a:ext>
            </a:extLst>
          </p:cNvPr>
          <p:cNvSpPr txBox="1"/>
          <p:nvPr>
            <p:custDataLst>
              <p:tags r:id="rId2"/>
            </p:custDataLst>
          </p:nvPr>
        </p:nvSpPr>
        <p:spPr>
          <a:xfrm>
            <a:off x="2807335" y="6397311"/>
            <a:ext cx="6783070" cy="368300"/>
          </a:xfrm>
          <a:prstGeom prst="rect">
            <a:avLst/>
          </a:prstGeom>
          <a:noFill/>
        </p:spPr>
        <p:txBody>
          <a:bodyPr wrap="square" rtlCol="0">
            <a:spAutoFit/>
          </a:bodyPr>
          <a:lstStyle/>
          <a:p>
            <a:pPr algn="ctr"/>
            <a:r>
              <a:rPr altLang="zh-CN" dirty="0" err="1"/>
              <a:t>区域</a:t>
            </a:r>
            <a:r>
              <a:rPr lang="zh-CN" altLang="en-US" dirty="0"/>
              <a:t>拆分</a:t>
            </a:r>
            <a:r>
              <a:rPr altLang="zh-CN" dirty="0" err="1"/>
              <a:t>与区域</a:t>
            </a:r>
            <a:r>
              <a:rPr lang="zh-CN" altLang="en-US" dirty="0"/>
              <a:t>聚合</a:t>
            </a:r>
            <a:r>
              <a:rPr altLang="zh-CN" dirty="0" err="1"/>
              <a:t>举例</a:t>
            </a:r>
            <a:endParaRPr altLang="zh-CN" dirty="0"/>
          </a:p>
        </p:txBody>
      </p:sp>
      <p:sp>
        <p:nvSpPr>
          <p:cNvPr id="8" name="文本框 7">
            <a:extLst>
              <a:ext uri="{FF2B5EF4-FFF2-40B4-BE49-F238E27FC236}">
                <a16:creationId xmlns:a16="http://schemas.microsoft.com/office/drawing/2014/main" id="{2C700C0A-97F3-46AD-86CA-B35420697639}"/>
              </a:ext>
            </a:extLst>
          </p:cNvPr>
          <p:cNvSpPr txBox="1"/>
          <p:nvPr>
            <p:custDataLst>
              <p:tags r:id="rId3"/>
            </p:custDataLst>
          </p:nvPr>
        </p:nvSpPr>
        <p:spPr>
          <a:xfrm>
            <a:off x="430530" y="5702299"/>
            <a:ext cx="2699385" cy="368300"/>
          </a:xfrm>
          <a:prstGeom prst="rect">
            <a:avLst/>
          </a:prstGeom>
          <a:noFill/>
        </p:spPr>
        <p:txBody>
          <a:bodyPr wrap="square" rtlCol="0">
            <a:spAutoFit/>
          </a:bodyPr>
          <a:lstStyle/>
          <a:p>
            <a:pPr algn="ctr"/>
            <a:r>
              <a:rPr altLang="zh-CN" dirty="0"/>
              <a:t>(a)图像区域</a:t>
            </a:r>
          </a:p>
        </p:txBody>
      </p:sp>
      <p:sp>
        <p:nvSpPr>
          <p:cNvPr id="9" name="文本框 8">
            <a:extLst>
              <a:ext uri="{FF2B5EF4-FFF2-40B4-BE49-F238E27FC236}">
                <a16:creationId xmlns:a16="http://schemas.microsoft.com/office/drawing/2014/main" id="{ADC661FC-CD79-4EC2-886C-715CD6138B98}"/>
              </a:ext>
            </a:extLst>
          </p:cNvPr>
          <p:cNvSpPr txBox="1"/>
          <p:nvPr>
            <p:custDataLst>
              <p:tags r:id="rId4"/>
            </p:custDataLst>
          </p:nvPr>
        </p:nvSpPr>
        <p:spPr>
          <a:xfrm>
            <a:off x="3301365" y="5702299"/>
            <a:ext cx="2694940" cy="368300"/>
          </a:xfrm>
          <a:prstGeom prst="rect">
            <a:avLst/>
          </a:prstGeom>
          <a:noFill/>
        </p:spPr>
        <p:txBody>
          <a:bodyPr wrap="square" rtlCol="0">
            <a:spAutoFit/>
          </a:bodyPr>
          <a:lstStyle/>
          <a:p>
            <a:pPr algn="ctr"/>
            <a:r>
              <a:rPr altLang="zh-CN" dirty="0"/>
              <a:t>(b)</a:t>
            </a:r>
            <a:r>
              <a:rPr altLang="zh-CN" dirty="0" err="1"/>
              <a:t>区域</a:t>
            </a:r>
            <a:r>
              <a:rPr lang="zh-CN" altLang="en-US" dirty="0"/>
              <a:t>拆分</a:t>
            </a:r>
            <a:r>
              <a:rPr altLang="zh-CN" dirty="0"/>
              <a:t>I</a:t>
            </a:r>
          </a:p>
        </p:txBody>
      </p:sp>
      <p:sp>
        <p:nvSpPr>
          <p:cNvPr id="10" name="文本框 9">
            <a:extLst>
              <a:ext uri="{FF2B5EF4-FFF2-40B4-BE49-F238E27FC236}">
                <a16:creationId xmlns:a16="http://schemas.microsoft.com/office/drawing/2014/main" id="{4F50D394-797E-449B-97C8-005D094D3F9B}"/>
              </a:ext>
            </a:extLst>
          </p:cNvPr>
          <p:cNvSpPr txBox="1"/>
          <p:nvPr>
            <p:custDataLst>
              <p:tags r:id="rId5"/>
            </p:custDataLst>
          </p:nvPr>
        </p:nvSpPr>
        <p:spPr>
          <a:xfrm>
            <a:off x="6167755" y="5663725"/>
            <a:ext cx="2694940" cy="368300"/>
          </a:xfrm>
          <a:prstGeom prst="rect">
            <a:avLst/>
          </a:prstGeom>
          <a:noFill/>
        </p:spPr>
        <p:txBody>
          <a:bodyPr wrap="square" rtlCol="0">
            <a:spAutoFit/>
          </a:bodyPr>
          <a:lstStyle/>
          <a:p>
            <a:pPr algn="ctr"/>
            <a:r>
              <a:rPr altLang="zh-CN" dirty="0"/>
              <a:t>(c)</a:t>
            </a:r>
            <a:r>
              <a:rPr altLang="zh-CN" dirty="0" err="1"/>
              <a:t>区域</a:t>
            </a:r>
            <a:r>
              <a:rPr lang="zh-CN" altLang="en-US" dirty="0"/>
              <a:t>拆分</a:t>
            </a:r>
            <a:r>
              <a:rPr altLang="zh-CN" dirty="0"/>
              <a:t>II</a:t>
            </a:r>
          </a:p>
        </p:txBody>
      </p:sp>
      <p:sp>
        <p:nvSpPr>
          <p:cNvPr id="11" name="文本框 10">
            <a:extLst>
              <a:ext uri="{FF2B5EF4-FFF2-40B4-BE49-F238E27FC236}">
                <a16:creationId xmlns:a16="http://schemas.microsoft.com/office/drawing/2014/main" id="{10B971BF-74B8-4752-82A4-E786D04107D0}"/>
              </a:ext>
            </a:extLst>
          </p:cNvPr>
          <p:cNvSpPr txBox="1"/>
          <p:nvPr>
            <p:custDataLst>
              <p:tags r:id="rId6"/>
            </p:custDataLst>
          </p:nvPr>
        </p:nvSpPr>
        <p:spPr>
          <a:xfrm>
            <a:off x="9066530" y="5702299"/>
            <a:ext cx="2694940" cy="368300"/>
          </a:xfrm>
          <a:prstGeom prst="rect">
            <a:avLst/>
          </a:prstGeom>
          <a:noFill/>
        </p:spPr>
        <p:txBody>
          <a:bodyPr wrap="square" rtlCol="0">
            <a:spAutoFit/>
          </a:bodyPr>
          <a:lstStyle/>
          <a:p>
            <a:pPr algn="ctr"/>
            <a:r>
              <a:rPr altLang="zh-CN" dirty="0"/>
              <a:t>(d) </a:t>
            </a:r>
            <a:r>
              <a:rPr altLang="zh-CN" dirty="0" err="1"/>
              <a:t>区域</a:t>
            </a:r>
            <a:r>
              <a:rPr lang="zh-CN" altLang="en-US" dirty="0"/>
              <a:t>聚合</a:t>
            </a:r>
            <a:endParaRPr altLang="zh-CN" dirty="0"/>
          </a:p>
        </p:txBody>
      </p:sp>
      <p:graphicFrame>
        <p:nvGraphicFramePr>
          <p:cNvPr id="12" name="对象 -2147482561">
            <a:extLst>
              <a:ext uri="{FF2B5EF4-FFF2-40B4-BE49-F238E27FC236}">
                <a16:creationId xmlns:a16="http://schemas.microsoft.com/office/drawing/2014/main" id="{DF4B51AE-3302-4A5F-9DE9-DCCE13442AFF}"/>
              </a:ext>
            </a:extLst>
          </p:cNvPr>
          <p:cNvGraphicFramePr>
            <a:graphicFrameLocks noChangeAspect="1"/>
          </p:cNvGraphicFramePr>
          <p:nvPr>
            <p:custDataLst>
              <p:tags r:id="rId7"/>
            </p:custDataLst>
            <p:extLst>
              <p:ext uri="{D42A27DB-BD31-4B8C-83A1-F6EECF244321}">
                <p14:modId xmlns:p14="http://schemas.microsoft.com/office/powerpoint/2010/main" val="1884882554"/>
              </p:ext>
            </p:extLst>
          </p:nvPr>
        </p:nvGraphicFramePr>
        <p:xfrm>
          <a:off x="1050290" y="4159249"/>
          <a:ext cx="1459230" cy="1483995"/>
        </p:xfrm>
        <a:graphic>
          <a:graphicData uri="http://schemas.openxmlformats.org/presentationml/2006/ole">
            <mc:AlternateContent xmlns:mc="http://schemas.openxmlformats.org/markup-compatibility/2006">
              <mc:Choice xmlns:v="urn:schemas-microsoft-com:vml" Requires="v">
                <p:oleObj spid="_x0000_s12350" r:id="rId13" imgW="828675" imgH="838200" progId="Visio.Drawing.15">
                  <p:embed/>
                </p:oleObj>
              </mc:Choice>
              <mc:Fallback>
                <p:oleObj r:id="rId13" imgW="828675" imgH="838200" progId="Visio.Drawing.15">
                  <p:embed/>
                  <p:pic>
                    <p:nvPicPr>
                      <p:cNvPr id="4" name="对象 -2147482561"/>
                      <p:cNvPicPr/>
                      <p:nvPr/>
                    </p:nvPicPr>
                    <p:blipFill>
                      <a:blip r:embed="rId14"/>
                      <a:stretch>
                        <a:fillRect/>
                      </a:stretch>
                    </p:blipFill>
                    <p:spPr>
                      <a:xfrm>
                        <a:off x="1050290" y="4159249"/>
                        <a:ext cx="1459230" cy="1483995"/>
                      </a:xfrm>
                      <a:prstGeom prst="rect">
                        <a:avLst/>
                      </a:prstGeom>
                      <a:noFill/>
                      <a:ln w="38100">
                        <a:noFill/>
                        <a:miter/>
                      </a:ln>
                    </p:spPr>
                  </p:pic>
                </p:oleObj>
              </mc:Fallback>
            </mc:AlternateContent>
          </a:graphicData>
        </a:graphic>
      </p:graphicFrame>
      <p:graphicFrame>
        <p:nvGraphicFramePr>
          <p:cNvPr id="13" name="对象 -2147482560">
            <a:extLst>
              <a:ext uri="{FF2B5EF4-FFF2-40B4-BE49-F238E27FC236}">
                <a16:creationId xmlns:a16="http://schemas.microsoft.com/office/drawing/2014/main" id="{4DC3D9F9-F512-40B1-A3E4-1A6951DFDC52}"/>
              </a:ext>
            </a:extLst>
          </p:cNvPr>
          <p:cNvGraphicFramePr>
            <a:graphicFrameLocks noChangeAspect="1"/>
          </p:cNvGraphicFramePr>
          <p:nvPr>
            <p:custDataLst>
              <p:tags r:id="rId8"/>
            </p:custDataLst>
            <p:extLst>
              <p:ext uri="{D42A27DB-BD31-4B8C-83A1-F6EECF244321}">
                <p14:modId xmlns:p14="http://schemas.microsoft.com/office/powerpoint/2010/main" val="1615175354"/>
              </p:ext>
            </p:extLst>
          </p:nvPr>
        </p:nvGraphicFramePr>
        <p:xfrm>
          <a:off x="3919855" y="4159249"/>
          <a:ext cx="1458595" cy="1483995"/>
        </p:xfrm>
        <a:graphic>
          <a:graphicData uri="http://schemas.openxmlformats.org/presentationml/2006/ole">
            <mc:AlternateContent xmlns:mc="http://schemas.openxmlformats.org/markup-compatibility/2006">
              <mc:Choice xmlns:v="urn:schemas-microsoft-com:vml" Requires="v">
                <p:oleObj spid="_x0000_s12351" r:id="rId15" imgW="828675" imgH="838200" progId="Visio.Drawing.15">
                  <p:embed/>
                </p:oleObj>
              </mc:Choice>
              <mc:Fallback>
                <p:oleObj r:id="rId15" imgW="828675" imgH="838200" progId="Visio.Drawing.15">
                  <p:embed/>
                  <p:pic>
                    <p:nvPicPr>
                      <p:cNvPr id="5" name="对象 -2147482560"/>
                      <p:cNvPicPr/>
                      <p:nvPr/>
                    </p:nvPicPr>
                    <p:blipFill>
                      <a:blip r:embed="rId16"/>
                      <a:stretch>
                        <a:fillRect/>
                      </a:stretch>
                    </p:blipFill>
                    <p:spPr>
                      <a:xfrm>
                        <a:off x="3919855" y="4159249"/>
                        <a:ext cx="1458595" cy="1483995"/>
                      </a:xfrm>
                      <a:prstGeom prst="rect">
                        <a:avLst/>
                      </a:prstGeom>
                      <a:noFill/>
                      <a:ln w="38100">
                        <a:noFill/>
                        <a:miter/>
                      </a:ln>
                    </p:spPr>
                  </p:pic>
                </p:oleObj>
              </mc:Fallback>
            </mc:AlternateContent>
          </a:graphicData>
        </a:graphic>
      </p:graphicFrame>
      <p:graphicFrame>
        <p:nvGraphicFramePr>
          <p:cNvPr id="14" name="对象 -2147482559">
            <a:extLst>
              <a:ext uri="{FF2B5EF4-FFF2-40B4-BE49-F238E27FC236}">
                <a16:creationId xmlns:a16="http://schemas.microsoft.com/office/drawing/2014/main" id="{692B92F5-3D7B-400B-A6A3-42D992A102C0}"/>
              </a:ext>
            </a:extLst>
          </p:cNvPr>
          <p:cNvGraphicFramePr>
            <a:graphicFrameLocks noChangeAspect="1"/>
          </p:cNvGraphicFramePr>
          <p:nvPr>
            <p:custDataLst>
              <p:tags r:id="rId9"/>
            </p:custDataLst>
            <p:extLst>
              <p:ext uri="{D42A27DB-BD31-4B8C-83A1-F6EECF244321}">
                <p14:modId xmlns:p14="http://schemas.microsoft.com/office/powerpoint/2010/main" val="3853807239"/>
              </p:ext>
            </p:extLst>
          </p:nvPr>
        </p:nvGraphicFramePr>
        <p:xfrm>
          <a:off x="6788785" y="4159249"/>
          <a:ext cx="1458595" cy="1483995"/>
        </p:xfrm>
        <a:graphic>
          <a:graphicData uri="http://schemas.openxmlformats.org/presentationml/2006/ole">
            <mc:AlternateContent xmlns:mc="http://schemas.openxmlformats.org/markup-compatibility/2006">
              <mc:Choice xmlns:v="urn:schemas-microsoft-com:vml" Requires="v">
                <p:oleObj spid="_x0000_s12352" r:id="rId17" imgW="828675" imgH="838200" progId="Visio.Drawing.15">
                  <p:embed/>
                </p:oleObj>
              </mc:Choice>
              <mc:Fallback>
                <p:oleObj r:id="rId17" imgW="828675" imgH="838200" progId="Visio.Drawing.15">
                  <p:embed/>
                  <p:pic>
                    <p:nvPicPr>
                      <p:cNvPr id="12" name="对象 -2147482559"/>
                      <p:cNvPicPr/>
                      <p:nvPr/>
                    </p:nvPicPr>
                    <p:blipFill>
                      <a:blip r:embed="rId18"/>
                      <a:stretch>
                        <a:fillRect/>
                      </a:stretch>
                    </p:blipFill>
                    <p:spPr>
                      <a:xfrm>
                        <a:off x="6788785" y="4159249"/>
                        <a:ext cx="1458595" cy="1483995"/>
                      </a:xfrm>
                      <a:prstGeom prst="rect">
                        <a:avLst/>
                      </a:prstGeom>
                      <a:noFill/>
                      <a:ln w="38100">
                        <a:noFill/>
                        <a:miter/>
                      </a:ln>
                    </p:spPr>
                  </p:pic>
                </p:oleObj>
              </mc:Fallback>
            </mc:AlternateContent>
          </a:graphicData>
        </a:graphic>
      </p:graphicFrame>
      <p:graphicFrame>
        <p:nvGraphicFramePr>
          <p:cNvPr id="15" name="对象 -2147482558">
            <a:extLst>
              <a:ext uri="{FF2B5EF4-FFF2-40B4-BE49-F238E27FC236}">
                <a16:creationId xmlns:a16="http://schemas.microsoft.com/office/drawing/2014/main" id="{9D7C9F24-2DA4-4058-AA01-E5E571C31C8B}"/>
              </a:ext>
            </a:extLst>
          </p:cNvPr>
          <p:cNvGraphicFramePr>
            <a:graphicFrameLocks noChangeAspect="1"/>
          </p:cNvGraphicFramePr>
          <p:nvPr>
            <p:custDataLst>
              <p:tags r:id="rId10"/>
            </p:custDataLst>
            <p:extLst>
              <p:ext uri="{D42A27DB-BD31-4B8C-83A1-F6EECF244321}">
                <p14:modId xmlns:p14="http://schemas.microsoft.com/office/powerpoint/2010/main" val="26037625"/>
              </p:ext>
            </p:extLst>
          </p:nvPr>
        </p:nvGraphicFramePr>
        <p:xfrm>
          <a:off x="9657715" y="4125115"/>
          <a:ext cx="1473200" cy="1498600"/>
        </p:xfrm>
        <a:graphic>
          <a:graphicData uri="http://schemas.openxmlformats.org/presentationml/2006/ole">
            <mc:AlternateContent xmlns:mc="http://schemas.openxmlformats.org/markup-compatibility/2006">
              <mc:Choice xmlns:v="urn:schemas-microsoft-com:vml" Requires="v">
                <p:oleObj spid="_x0000_s12353" r:id="rId19" imgW="828675" imgH="838200" progId="Visio.Drawing.15">
                  <p:embed/>
                </p:oleObj>
              </mc:Choice>
              <mc:Fallback>
                <p:oleObj r:id="rId19" imgW="828675" imgH="838200" progId="Visio.Drawing.15">
                  <p:embed/>
                  <p:pic>
                    <p:nvPicPr>
                      <p:cNvPr id="15" name="对象 -2147482558"/>
                      <p:cNvPicPr/>
                      <p:nvPr/>
                    </p:nvPicPr>
                    <p:blipFill>
                      <a:blip r:embed="rId20"/>
                      <a:stretch>
                        <a:fillRect/>
                      </a:stretch>
                    </p:blipFill>
                    <p:spPr>
                      <a:xfrm>
                        <a:off x="9657715" y="4125115"/>
                        <a:ext cx="1473200" cy="149860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68297748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Region Splitting and Merging</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41</a:t>
            </a:fld>
            <a:endParaRPr lang="en-US" dirty="0"/>
          </a:p>
        </p:txBody>
      </p:sp>
      <p:sp>
        <p:nvSpPr>
          <p:cNvPr id="6" name="文本框 5">
            <a:extLst>
              <a:ext uri="{FF2B5EF4-FFF2-40B4-BE49-F238E27FC236}">
                <a16:creationId xmlns:a16="http://schemas.microsoft.com/office/drawing/2014/main" id="{1F667E4C-24CD-4261-B5FA-2133C1B52D02}"/>
              </a:ext>
            </a:extLst>
          </p:cNvPr>
          <p:cNvSpPr txBox="1"/>
          <p:nvPr>
            <p:custDataLst>
              <p:tags r:id="rId2"/>
            </p:custDataLst>
          </p:nvPr>
        </p:nvSpPr>
        <p:spPr>
          <a:xfrm>
            <a:off x="2673465" y="6401333"/>
            <a:ext cx="6783070" cy="368300"/>
          </a:xfrm>
          <a:prstGeom prst="rect">
            <a:avLst/>
          </a:prstGeom>
          <a:noFill/>
        </p:spPr>
        <p:txBody>
          <a:bodyPr wrap="square" rtlCol="0">
            <a:spAutoFit/>
          </a:bodyPr>
          <a:lstStyle/>
          <a:p>
            <a:pPr algn="ctr"/>
            <a:r>
              <a:rPr altLang="zh-CN" dirty="0" err="1"/>
              <a:t>区域</a:t>
            </a:r>
            <a:r>
              <a:rPr lang="zh-CN" altLang="en-US" dirty="0"/>
              <a:t>拆分</a:t>
            </a:r>
            <a:r>
              <a:rPr altLang="zh-CN" dirty="0"/>
              <a:t>与</a:t>
            </a:r>
            <a:r>
              <a:rPr lang="zh-CN" altLang="en-US" dirty="0"/>
              <a:t>区域聚合</a:t>
            </a:r>
            <a:r>
              <a:rPr altLang="zh-CN" dirty="0" err="1"/>
              <a:t>举例</a:t>
            </a:r>
            <a:endParaRPr altLang="zh-CN" dirty="0"/>
          </a:p>
        </p:txBody>
      </p:sp>
      <p:sp>
        <p:nvSpPr>
          <p:cNvPr id="7" name="文本框 6">
            <a:extLst>
              <a:ext uri="{FF2B5EF4-FFF2-40B4-BE49-F238E27FC236}">
                <a16:creationId xmlns:a16="http://schemas.microsoft.com/office/drawing/2014/main" id="{EA7634C0-B5B7-4BC4-B9D7-132A57DD778B}"/>
              </a:ext>
            </a:extLst>
          </p:cNvPr>
          <p:cNvSpPr txBox="1"/>
          <p:nvPr>
            <p:custDataLst>
              <p:tags r:id="rId3"/>
            </p:custDataLst>
          </p:nvPr>
        </p:nvSpPr>
        <p:spPr>
          <a:xfrm>
            <a:off x="296660" y="6092088"/>
            <a:ext cx="2699385" cy="368300"/>
          </a:xfrm>
          <a:prstGeom prst="rect">
            <a:avLst/>
          </a:prstGeom>
          <a:noFill/>
        </p:spPr>
        <p:txBody>
          <a:bodyPr wrap="square" rtlCol="0">
            <a:spAutoFit/>
          </a:bodyPr>
          <a:lstStyle/>
          <a:p>
            <a:pPr algn="ctr"/>
            <a:r>
              <a:rPr altLang="zh-CN" dirty="0">
                <a:sym typeface="+mn-ea"/>
              </a:rPr>
              <a:t>(a)图像区域</a:t>
            </a:r>
            <a:endParaRPr altLang="zh-CN" dirty="0"/>
          </a:p>
        </p:txBody>
      </p:sp>
      <p:sp>
        <p:nvSpPr>
          <p:cNvPr id="8" name="文本框 7">
            <a:extLst>
              <a:ext uri="{FF2B5EF4-FFF2-40B4-BE49-F238E27FC236}">
                <a16:creationId xmlns:a16="http://schemas.microsoft.com/office/drawing/2014/main" id="{5F6DD3D7-45FF-48BA-A44D-E780A287E3C3}"/>
              </a:ext>
            </a:extLst>
          </p:cNvPr>
          <p:cNvSpPr txBox="1"/>
          <p:nvPr>
            <p:custDataLst>
              <p:tags r:id="rId4"/>
            </p:custDataLst>
          </p:nvPr>
        </p:nvSpPr>
        <p:spPr>
          <a:xfrm>
            <a:off x="3167495" y="6092088"/>
            <a:ext cx="2694940" cy="368300"/>
          </a:xfrm>
          <a:prstGeom prst="rect">
            <a:avLst/>
          </a:prstGeom>
          <a:noFill/>
        </p:spPr>
        <p:txBody>
          <a:bodyPr wrap="square" rtlCol="0">
            <a:spAutoFit/>
          </a:bodyPr>
          <a:lstStyle/>
          <a:p>
            <a:pPr algn="ctr"/>
            <a:r>
              <a:rPr altLang="zh-CN" dirty="0">
                <a:sym typeface="+mn-ea"/>
              </a:rPr>
              <a:t>(b)</a:t>
            </a:r>
            <a:r>
              <a:rPr altLang="zh-CN" dirty="0" err="1">
                <a:sym typeface="+mn-ea"/>
              </a:rPr>
              <a:t>区域</a:t>
            </a:r>
            <a:r>
              <a:rPr lang="zh-CN" altLang="en-US" dirty="0">
                <a:sym typeface="+mn-ea"/>
              </a:rPr>
              <a:t>拆分</a:t>
            </a:r>
            <a:r>
              <a:rPr altLang="zh-CN" dirty="0">
                <a:sym typeface="+mn-ea"/>
              </a:rPr>
              <a:t>I</a:t>
            </a:r>
            <a:endParaRPr altLang="zh-CN" dirty="0"/>
          </a:p>
        </p:txBody>
      </p:sp>
      <p:sp>
        <p:nvSpPr>
          <p:cNvPr id="9" name="文本框 8">
            <a:extLst>
              <a:ext uri="{FF2B5EF4-FFF2-40B4-BE49-F238E27FC236}">
                <a16:creationId xmlns:a16="http://schemas.microsoft.com/office/drawing/2014/main" id="{928F421C-1173-4172-9717-EBA4016A654B}"/>
              </a:ext>
            </a:extLst>
          </p:cNvPr>
          <p:cNvSpPr txBox="1"/>
          <p:nvPr>
            <p:custDataLst>
              <p:tags r:id="rId5"/>
            </p:custDataLst>
          </p:nvPr>
        </p:nvSpPr>
        <p:spPr>
          <a:xfrm>
            <a:off x="6033885" y="6033033"/>
            <a:ext cx="2694940" cy="368300"/>
          </a:xfrm>
          <a:prstGeom prst="rect">
            <a:avLst/>
          </a:prstGeom>
          <a:noFill/>
        </p:spPr>
        <p:txBody>
          <a:bodyPr wrap="square" rtlCol="0">
            <a:spAutoFit/>
          </a:bodyPr>
          <a:lstStyle/>
          <a:p>
            <a:pPr algn="ctr"/>
            <a:r>
              <a:rPr altLang="zh-CN" dirty="0"/>
              <a:t>(c) </a:t>
            </a:r>
            <a:r>
              <a:rPr altLang="zh-CN" dirty="0" err="1">
                <a:sym typeface="+mn-ea"/>
              </a:rPr>
              <a:t>区域</a:t>
            </a:r>
            <a:r>
              <a:rPr lang="zh-CN" altLang="en-US" dirty="0">
                <a:sym typeface="+mn-ea"/>
              </a:rPr>
              <a:t>拆分</a:t>
            </a:r>
            <a:r>
              <a:rPr altLang="zh-CN" dirty="0">
                <a:sym typeface="+mn-ea"/>
              </a:rPr>
              <a:t>II</a:t>
            </a:r>
            <a:endParaRPr altLang="zh-CN" dirty="0"/>
          </a:p>
        </p:txBody>
      </p:sp>
      <p:sp>
        <p:nvSpPr>
          <p:cNvPr id="10" name="文本框 9">
            <a:extLst>
              <a:ext uri="{FF2B5EF4-FFF2-40B4-BE49-F238E27FC236}">
                <a16:creationId xmlns:a16="http://schemas.microsoft.com/office/drawing/2014/main" id="{9B109425-506C-4D71-86D6-E54F46D74B16}"/>
              </a:ext>
            </a:extLst>
          </p:cNvPr>
          <p:cNvSpPr txBox="1"/>
          <p:nvPr>
            <p:custDataLst>
              <p:tags r:id="rId6"/>
            </p:custDataLst>
          </p:nvPr>
        </p:nvSpPr>
        <p:spPr>
          <a:xfrm>
            <a:off x="8867890" y="6231816"/>
            <a:ext cx="2694940" cy="368300"/>
          </a:xfrm>
          <a:prstGeom prst="rect">
            <a:avLst/>
          </a:prstGeom>
          <a:noFill/>
        </p:spPr>
        <p:txBody>
          <a:bodyPr wrap="square" rtlCol="0">
            <a:spAutoFit/>
          </a:bodyPr>
          <a:lstStyle/>
          <a:p>
            <a:pPr algn="ctr"/>
            <a:r>
              <a:rPr altLang="zh-CN" dirty="0"/>
              <a:t>(d) </a:t>
            </a:r>
            <a:r>
              <a:rPr altLang="zh-CN" dirty="0" err="1">
                <a:sym typeface="+mn-ea"/>
              </a:rPr>
              <a:t>区域</a:t>
            </a:r>
            <a:r>
              <a:rPr lang="zh-CN" altLang="en-US" dirty="0">
                <a:sym typeface="+mn-ea"/>
              </a:rPr>
              <a:t>聚合</a:t>
            </a:r>
            <a:endParaRPr altLang="zh-CN" dirty="0"/>
          </a:p>
        </p:txBody>
      </p:sp>
      <p:graphicFrame>
        <p:nvGraphicFramePr>
          <p:cNvPr id="11" name="对象 -2147482561">
            <a:extLst>
              <a:ext uri="{FF2B5EF4-FFF2-40B4-BE49-F238E27FC236}">
                <a16:creationId xmlns:a16="http://schemas.microsoft.com/office/drawing/2014/main" id="{C5A90798-01BA-49A8-BB60-16DAD330308C}"/>
              </a:ext>
            </a:extLst>
          </p:cNvPr>
          <p:cNvGraphicFramePr>
            <a:graphicFrameLocks noChangeAspect="1"/>
          </p:cNvGraphicFramePr>
          <p:nvPr>
            <p:custDataLst>
              <p:tags r:id="rId7"/>
            </p:custDataLst>
            <p:extLst>
              <p:ext uri="{D42A27DB-BD31-4B8C-83A1-F6EECF244321}">
                <p14:modId xmlns:p14="http://schemas.microsoft.com/office/powerpoint/2010/main" val="3204729027"/>
              </p:ext>
            </p:extLst>
          </p:nvPr>
        </p:nvGraphicFramePr>
        <p:xfrm>
          <a:off x="916420" y="4549038"/>
          <a:ext cx="1459230" cy="1483995"/>
        </p:xfrm>
        <a:graphic>
          <a:graphicData uri="http://schemas.openxmlformats.org/presentationml/2006/ole">
            <mc:AlternateContent xmlns:mc="http://schemas.openxmlformats.org/markup-compatibility/2006">
              <mc:Choice xmlns:v="urn:schemas-microsoft-com:vml" Requires="v">
                <p:oleObj spid="_x0000_s8298" r:id="rId12" imgW="828675" imgH="838200" progId="Visio.Drawing.15">
                  <p:embed/>
                </p:oleObj>
              </mc:Choice>
              <mc:Fallback>
                <p:oleObj r:id="rId12" imgW="828675" imgH="838200" progId="Visio.Drawing.15">
                  <p:embed/>
                  <p:pic>
                    <p:nvPicPr>
                      <p:cNvPr id="4" name="对象 -2147482561"/>
                      <p:cNvPicPr/>
                      <p:nvPr/>
                    </p:nvPicPr>
                    <p:blipFill>
                      <a:blip r:embed="rId13"/>
                      <a:stretch>
                        <a:fillRect/>
                      </a:stretch>
                    </p:blipFill>
                    <p:spPr>
                      <a:xfrm>
                        <a:off x="916420" y="4549038"/>
                        <a:ext cx="1459230" cy="1483995"/>
                      </a:xfrm>
                      <a:prstGeom prst="rect">
                        <a:avLst/>
                      </a:prstGeom>
                      <a:noFill/>
                      <a:ln w="38100">
                        <a:noFill/>
                        <a:miter/>
                      </a:ln>
                    </p:spPr>
                  </p:pic>
                </p:oleObj>
              </mc:Fallback>
            </mc:AlternateContent>
          </a:graphicData>
        </a:graphic>
      </p:graphicFrame>
      <p:graphicFrame>
        <p:nvGraphicFramePr>
          <p:cNvPr id="12" name="对象 -2147482560">
            <a:extLst>
              <a:ext uri="{FF2B5EF4-FFF2-40B4-BE49-F238E27FC236}">
                <a16:creationId xmlns:a16="http://schemas.microsoft.com/office/drawing/2014/main" id="{BF27EAF8-2EEA-4A45-8806-E0836171D00B}"/>
              </a:ext>
            </a:extLst>
          </p:cNvPr>
          <p:cNvGraphicFramePr>
            <a:graphicFrameLocks noChangeAspect="1"/>
          </p:cNvGraphicFramePr>
          <p:nvPr>
            <p:custDataLst>
              <p:tags r:id="rId8"/>
            </p:custDataLst>
            <p:extLst>
              <p:ext uri="{D42A27DB-BD31-4B8C-83A1-F6EECF244321}">
                <p14:modId xmlns:p14="http://schemas.microsoft.com/office/powerpoint/2010/main" val="212630957"/>
              </p:ext>
            </p:extLst>
          </p:nvPr>
        </p:nvGraphicFramePr>
        <p:xfrm>
          <a:off x="3785985" y="4549038"/>
          <a:ext cx="1458595" cy="1483995"/>
        </p:xfrm>
        <a:graphic>
          <a:graphicData uri="http://schemas.openxmlformats.org/presentationml/2006/ole">
            <mc:AlternateContent xmlns:mc="http://schemas.openxmlformats.org/markup-compatibility/2006">
              <mc:Choice xmlns:v="urn:schemas-microsoft-com:vml" Requires="v">
                <p:oleObj spid="_x0000_s8299" r:id="rId14" imgW="828675" imgH="838200" progId="Visio.Drawing.15">
                  <p:embed/>
                </p:oleObj>
              </mc:Choice>
              <mc:Fallback>
                <p:oleObj r:id="rId14" imgW="828675" imgH="838200" progId="Visio.Drawing.15">
                  <p:embed/>
                  <p:pic>
                    <p:nvPicPr>
                      <p:cNvPr id="5" name="对象 -2147482560"/>
                      <p:cNvPicPr/>
                      <p:nvPr/>
                    </p:nvPicPr>
                    <p:blipFill>
                      <a:blip r:embed="rId15"/>
                      <a:stretch>
                        <a:fillRect/>
                      </a:stretch>
                    </p:blipFill>
                    <p:spPr>
                      <a:xfrm>
                        <a:off x="3785985" y="4549038"/>
                        <a:ext cx="1458595" cy="1483995"/>
                      </a:xfrm>
                      <a:prstGeom prst="rect">
                        <a:avLst/>
                      </a:prstGeom>
                      <a:noFill/>
                      <a:ln w="38100">
                        <a:noFill/>
                        <a:miter/>
                      </a:ln>
                    </p:spPr>
                  </p:pic>
                </p:oleObj>
              </mc:Fallback>
            </mc:AlternateContent>
          </a:graphicData>
        </a:graphic>
      </p:graphicFrame>
      <p:graphicFrame>
        <p:nvGraphicFramePr>
          <p:cNvPr id="13" name="对象 -2147482559">
            <a:extLst>
              <a:ext uri="{FF2B5EF4-FFF2-40B4-BE49-F238E27FC236}">
                <a16:creationId xmlns:a16="http://schemas.microsoft.com/office/drawing/2014/main" id="{3EADA621-2E4A-445B-B7AB-63B028E971E5}"/>
              </a:ext>
            </a:extLst>
          </p:cNvPr>
          <p:cNvGraphicFramePr>
            <a:graphicFrameLocks noChangeAspect="1"/>
          </p:cNvGraphicFramePr>
          <p:nvPr>
            <p:custDataLst>
              <p:tags r:id="rId9"/>
            </p:custDataLst>
            <p:extLst>
              <p:ext uri="{D42A27DB-BD31-4B8C-83A1-F6EECF244321}">
                <p14:modId xmlns:p14="http://schemas.microsoft.com/office/powerpoint/2010/main" val="2470732669"/>
              </p:ext>
            </p:extLst>
          </p:nvPr>
        </p:nvGraphicFramePr>
        <p:xfrm>
          <a:off x="6654915" y="4549038"/>
          <a:ext cx="1458595" cy="1483995"/>
        </p:xfrm>
        <a:graphic>
          <a:graphicData uri="http://schemas.openxmlformats.org/presentationml/2006/ole">
            <mc:AlternateContent xmlns:mc="http://schemas.openxmlformats.org/markup-compatibility/2006">
              <mc:Choice xmlns:v="urn:schemas-microsoft-com:vml" Requires="v">
                <p:oleObj spid="_x0000_s8300" r:id="rId16" imgW="828675" imgH="838200" progId="Visio.Drawing.15">
                  <p:embed/>
                </p:oleObj>
              </mc:Choice>
              <mc:Fallback>
                <p:oleObj r:id="rId16" imgW="828675" imgH="838200" progId="Visio.Drawing.15">
                  <p:embed/>
                  <p:pic>
                    <p:nvPicPr>
                      <p:cNvPr id="12" name="对象 -2147482559"/>
                      <p:cNvPicPr/>
                      <p:nvPr/>
                    </p:nvPicPr>
                    <p:blipFill>
                      <a:blip r:embed="rId17"/>
                      <a:stretch>
                        <a:fillRect/>
                      </a:stretch>
                    </p:blipFill>
                    <p:spPr>
                      <a:xfrm>
                        <a:off x="6654915" y="4549038"/>
                        <a:ext cx="1458595" cy="1483995"/>
                      </a:xfrm>
                      <a:prstGeom prst="rect">
                        <a:avLst/>
                      </a:prstGeom>
                      <a:noFill/>
                      <a:ln w="38100">
                        <a:noFill/>
                        <a:miter/>
                      </a:ln>
                    </p:spPr>
                  </p:pic>
                </p:oleObj>
              </mc:Fallback>
            </mc:AlternateContent>
          </a:graphicData>
        </a:graphic>
      </p:graphicFrame>
      <p:graphicFrame>
        <p:nvGraphicFramePr>
          <p:cNvPr id="14" name="对象 -2147482558">
            <a:extLst>
              <a:ext uri="{FF2B5EF4-FFF2-40B4-BE49-F238E27FC236}">
                <a16:creationId xmlns:a16="http://schemas.microsoft.com/office/drawing/2014/main" id="{5675B68F-28CB-48F9-97F3-11ACE5E46BEE}"/>
              </a:ext>
            </a:extLst>
          </p:cNvPr>
          <p:cNvGraphicFramePr>
            <a:graphicFrameLocks noChangeAspect="1"/>
          </p:cNvGraphicFramePr>
          <p:nvPr>
            <p:custDataLst>
              <p:tags r:id="rId10"/>
            </p:custDataLst>
            <p:extLst>
              <p:ext uri="{D42A27DB-BD31-4B8C-83A1-F6EECF244321}">
                <p14:modId xmlns:p14="http://schemas.microsoft.com/office/powerpoint/2010/main" val="3903306873"/>
              </p:ext>
            </p:extLst>
          </p:nvPr>
        </p:nvGraphicFramePr>
        <p:xfrm>
          <a:off x="9523845" y="4593488"/>
          <a:ext cx="1473200" cy="1498600"/>
        </p:xfrm>
        <a:graphic>
          <a:graphicData uri="http://schemas.openxmlformats.org/presentationml/2006/ole">
            <mc:AlternateContent xmlns:mc="http://schemas.openxmlformats.org/markup-compatibility/2006">
              <mc:Choice xmlns:v="urn:schemas-microsoft-com:vml" Requires="v">
                <p:oleObj spid="_x0000_s8301" r:id="rId18" imgW="828675" imgH="838200" progId="Visio.Drawing.15">
                  <p:embed/>
                </p:oleObj>
              </mc:Choice>
              <mc:Fallback>
                <p:oleObj r:id="rId18" imgW="828675" imgH="838200" progId="Visio.Drawing.15">
                  <p:embed/>
                  <p:pic>
                    <p:nvPicPr>
                      <p:cNvPr id="15" name="对象 -2147482558"/>
                      <p:cNvPicPr/>
                      <p:nvPr/>
                    </p:nvPicPr>
                    <p:blipFill>
                      <a:blip r:embed="rId19"/>
                      <a:stretch>
                        <a:fillRect/>
                      </a:stretch>
                    </p:blipFill>
                    <p:spPr>
                      <a:xfrm>
                        <a:off x="9523845" y="4593488"/>
                        <a:ext cx="1473200" cy="1498600"/>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4F4E4A-B33F-44F9-A7F2-CB8D2C504E9F}"/>
                  </a:ext>
                </a:extLst>
              </p:cNvPr>
              <p:cNvSpPr txBox="1"/>
              <p:nvPr/>
            </p:nvSpPr>
            <p:spPr>
              <a:xfrm>
                <a:off x="114299" y="1055077"/>
                <a:ext cx="11801475" cy="3427798"/>
              </a:xfrm>
              <a:prstGeom prst="rect">
                <a:avLst/>
              </a:prstGeom>
              <a:noFill/>
            </p:spPr>
            <p:txBody>
              <a:bodyPr wrap="square">
                <a:spAutoFit/>
              </a:bodyPr>
              <a:lstStyle/>
              <a:p>
                <a:pPr marL="800100" lvl="1" indent="-342900">
                  <a:lnSpc>
                    <a:spcPct val="150000"/>
                  </a:lnSpc>
                  <a:spcBef>
                    <a:spcPts val="600"/>
                  </a:spcBef>
                  <a:buClr>
                    <a:schemeClr val="accent1">
                      <a:lumMod val="75000"/>
                    </a:schemeClr>
                  </a:buClr>
                  <a:buFont typeface="Wingdings" panose="05000000000000000000" pitchFamily="2" charset="2"/>
                  <a:buChar char="n"/>
                  <a:extLst>
                    <a:ext uri="{35155182-B16C-46BC-9424-99874614C6A1}">
                      <wpsdc:indentchars xmlns="" xmlns:wpsdc="http://www.wps.cn/officeDocument/2017/drawingmlCustomData" val="200" checksum="1956455923"/>
                    </a:ext>
                  </a:extLst>
                </a:pPr>
                <a:r>
                  <a:rPr lang="zh-CN" altLang="en-US" sz="2400" dirty="0">
                    <a:latin typeface="Times New Roman" panose="02020603050405020304" charset="0"/>
                    <a:ea typeface="微软雅黑" panose="020B0503020204020204" charset="-122"/>
                    <a:cs typeface="Calibri Light" panose="020F0302020204030204" pitchFamily="34" charset="0"/>
                  </a:rPr>
                  <a:t>其次，计算</a:t>
                </a:r>
                <a:r>
                  <a:rPr lang="en-US" altLang="zh-CN" sz="2400" dirty="0">
                    <a:latin typeface="Times New Roman" panose="02020603050405020304" charset="0"/>
                    <a:ea typeface="微软雅黑" panose="020B0503020204020204" charset="-122"/>
                    <a:cs typeface="Calibri Light" panose="020F0302020204030204" pitchFamily="34" charset="0"/>
                  </a:rPr>
                  <a:t>4</a:t>
                </a:r>
                <a:r>
                  <a:rPr lang="zh-CN" altLang="en-US" sz="2400" dirty="0">
                    <a:latin typeface="Times New Roman" panose="02020603050405020304" charset="0"/>
                    <a:ea typeface="微软雅黑" panose="020B0503020204020204" charset="-122"/>
                    <a:cs typeface="Calibri Light" panose="020F0302020204030204" pitchFamily="34" charset="0"/>
                  </a:rPr>
                  <a:t>个子区域的灰度均值和标准差，分别为：</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𝜇</m:t>
                        </m:r>
                      </m:e>
                      <m:sub>
                        <m:r>
                          <a:rPr lang="zh-CN" altLang="ar-AE" sz="2400" dirty="0">
                            <a:latin typeface="Cambria Math" panose="02040503050406030204" pitchFamily="18" charset="0"/>
                            <a:ea typeface="微软雅黑" panose="020B0503020204020204" charset="-122"/>
                            <a:cs typeface="Calibri Light" panose="020F0302020204030204" pitchFamily="34" charset="0"/>
                          </a:rPr>
                          <m:t>𝑅</m:t>
                        </m:r>
                        <m:r>
                          <a:rPr lang="ar-AE" altLang="zh-CN" sz="2400" dirty="0">
                            <a:latin typeface="Cambria Math" panose="02040503050406030204" pitchFamily="18" charset="0"/>
                            <a:ea typeface="微软雅黑" panose="020B0503020204020204" charset="-122"/>
                            <a:cs typeface="Calibri Light" panose="020F0302020204030204" pitchFamily="34" charset="0"/>
                          </a:rPr>
                          <m:t>1</m:t>
                        </m:r>
                      </m:sub>
                    </m:sSub>
                  </m:oMath>
                </a14:m>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latin typeface="Times New Roman" panose="02020603050405020304" pitchFamily="18" charset="0"/>
                    <a:ea typeface="微软雅黑" panose="020B0503020204020204" charset="-122"/>
                    <a:cs typeface="Times New Roman" panose="02020603050405020304" pitchFamily="18" charset="0"/>
                  </a:rPr>
                  <a:t>3.25</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smtClean="0">
                            <a:solidFill>
                              <a:srgbClr val="FF0000"/>
                            </a:solidFill>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𝜎</m:t>
                        </m:r>
                      </m:e>
                      <m:sub>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𝑅</m:t>
                        </m:r>
                        <m:r>
                          <a:rPr lang="ar-AE" altLang="zh-CN"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1</m:t>
                        </m:r>
                      </m:sub>
                    </m:sSub>
                  </m:oMath>
                </a14:m>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0.69</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𝜇</m:t>
                        </m:r>
                      </m:e>
                      <m:sub>
                        <m:r>
                          <a:rPr lang="zh-CN" altLang="ar-AE" sz="2400" dirty="0">
                            <a:latin typeface="Cambria Math" panose="02040503050406030204" pitchFamily="18" charset="0"/>
                            <a:ea typeface="微软雅黑" panose="020B0503020204020204" charset="-122"/>
                            <a:cs typeface="Calibri Light" panose="020F0302020204030204" pitchFamily="34" charset="0"/>
                          </a:rPr>
                          <m:t>𝑅</m:t>
                        </m:r>
                        <m:r>
                          <a:rPr lang="ar-AE" altLang="zh-CN" sz="2400" dirty="0">
                            <a:latin typeface="Cambria Math" panose="02040503050406030204" pitchFamily="18" charset="0"/>
                            <a:ea typeface="微软雅黑" panose="020B0503020204020204" charset="-122"/>
                            <a:cs typeface="Calibri Light" panose="020F0302020204030204" pitchFamily="34" charset="0"/>
                          </a:rPr>
                          <m:t>2</m:t>
                        </m:r>
                      </m:sub>
                    </m:sSub>
                  </m:oMath>
                </a14:m>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latin typeface="Times New Roman" panose="02020603050405020304" pitchFamily="18" charset="0"/>
                    <a:ea typeface="微软雅黑" panose="020B0503020204020204" charset="-122"/>
                    <a:cs typeface="Times New Roman" panose="02020603050405020304" pitchFamily="18" charset="0"/>
                  </a:rPr>
                  <a:t>5.0</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smtClean="0">
                            <a:solidFill>
                              <a:srgbClr val="FF0000"/>
                            </a:solidFill>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𝜎</m:t>
                        </m:r>
                      </m:e>
                      <m:sub>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𝑅</m:t>
                        </m:r>
                        <m:r>
                          <a:rPr lang="ar-AE" altLang="zh-CN"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2</m:t>
                        </m:r>
                      </m:sub>
                    </m:sSub>
                  </m:oMath>
                </a14:m>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6.5</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𝜇</m:t>
                        </m:r>
                      </m:e>
                      <m:sub>
                        <m:r>
                          <a:rPr lang="zh-CN" altLang="ar-AE" sz="2400" dirty="0">
                            <a:latin typeface="Cambria Math" panose="02040503050406030204" pitchFamily="18" charset="0"/>
                            <a:ea typeface="微软雅黑" panose="020B0503020204020204" charset="-122"/>
                            <a:cs typeface="Calibri Light" panose="020F0302020204030204" pitchFamily="34" charset="0"/>
                          </a:rPr>
                          <m:t>𝑅</m:t>
                        </m:r>
                        <m:r>
                          <a:rPr lang="ar-AE" altLang="zh-CN" sz="2400" dirty="0">
                            <a:latin typeface="Cambria Math" panose="02040503050406030204" pitchFamily="18" charset="0"/>
                            <a:ea typeface="微软雅黑" panose="020B0503020204020204" charset="-122"/>
                            <a:cs typeface="Calibri Light" panose="020F0302020204030204" pitchFamily="34" charset="0"/>
                          </a:rPr>
                          <m:t>3</m:t>
                        </m:r>
                      </m:sub>
                    </m:sSub>
                  </m:oMath>
                </a14:m>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latin typeface="Times New Roman" panose="02020603050405020304" pitchFamily="18" charset="0"/>
                    <a:ea typeface="微软雅黑" panose="020B0503020204020204" charset="-122"/>
                    <a:cs typeface="Times New Roman" panose="02020603050405020304" pitchFamily="18" charset="0"/>
                  </a:rPr>
                  <a:t>4.5</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smtClean="0">
                            <a:solidFill>
                              <a:srgbClr val="FF0000"/>
                            </a:solidFill>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𝜎</m:t>
                        </m:r>
                      </m:e>
                      <m:sub>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𝑅</m:t>
                        </m:r>
                        <m:r>
                          <a:rPr lang="ar-AE" altLang="zh-CN"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3</m:t>
                        </m:r>
                      </m:sub>
                    </m:sSub>
                  </m:oMath>
                </a14:m>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7.25</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𝜇</m:t>
                        </m:r>
                      </m:e>
                      <m:sub>
                        <m:r>
                          <a:rPr lang="zh-CN" altLang="ar-AE" sz="2400" dirty="0">
                            <a:latin typeface="Cambria Math" panose="02040503050406030204" pitchFamily="18" charset="0"/>
                            <a:ea typeface="微软雅黑" panose="020B0503020204020204" charset="-122"/>
                            <a:cs typeface="Calibri Light" panose="020F0302020204030204" pitchFamily="34" charset="0"/>
                          </a:rPr>
                          <m:t>𝑅</m:t>
                        </m:r>
                        <m:r>
                          <a:rPr lang="ar-AE" altLang="zh-CN" sz="2400" dirty="0">
                            <a:latin typeface="Cambria Math" panose="02040503050406030204" pitchFamily="18" charset="0"/>
                            <a:ea typeface="微软雅黑" panose="020B0503020204020204" charset="-122"/>
                            <a:cs typeface="Calibri Light" panose="020F0302020204030204" pitchFamily="34" charset="0"/>
                          </a:rPr>
                          <m:t>4</m:t>
                        </m:r>
                      </m:sub>
                    </m:sSub>
                  </m:oMath>
                </a14:m>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latin typeface="Times New Roman" panose="02020603050405020304" pitchFamily="18" charset="0"/>
                    <a:ea typeface="微软雅黑" panose="020B0503020204020204" charset="-122"/>
                    <a:cs typeface="Times New Roman" panose="02020603050405020304" pitchFamily="18" charset="0"/>
                  </a:rPr>
                  <a:t>7.25</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14:m>
                  <m:oMath xmlns:m="http://schemas.openxmlformats.org/officeDocument/2006/math">
                    <m:sSub>
                      <m:sSubPr>
                        <m:ctrlPr>
                          <a:rPr lang="ar-AE" altLang="zh-CN" sz="2400" i="1" dirty="0" smtClean="0">
                            <a:solidFill>
                              <a:srgbClr val="FF0000"/>
                            </a:solidFill>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𝜎</m:t>
                        </m:r>
                      </m:e>
                      <m:sub>
                        <m:r>
                          <a:rPr lang="zh-CN" altLang="ar-AE"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𝑅</m:t>
                        </m:r>
                        <m:r>
                          <a:rPr lang="ar-AE" altLang="zh-CN" sz="2400" dirty="0">
                            <a:solidFill>
                              <a:srgbClr val="FF0000"/>
                            </a:solidFill>
                            <a:latin typeface="Cambria Math" panose="02040503050406030204" pitchFamily="18" charset="0"/>
                            <a:ea typeface="微软雅黑" panose="020B0503020204020204" charset="-122"/>
                            <a:cs typeface="Calibri Light" panose="020F0302020204030204" pitchFamily="34" charset="0"/>
                          </a:rPr>
                          <m:t>4</m:t>
                        </m:r>
                      </m:sub>
                    </m:sSub>
                  </m:oMath>
                </a14:m>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ar-AE"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0.69</a:t>
                </a:r>
                <a:r>
                  <a:rPr lang="zh-CN" altLang="ar-AE"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charset="0"/>
                    <a:ea typeface="微软雅黑" panose="020B0503020204020204" charset="-122"/>
                    <a:cs typeface="Calibri Light" panose="020F0302020204030204" pitchFamily="34" charset="0"/>
                  </a:rPr>
                  <a:t>由于</a:t>
                </a:r>
                <a:r>
                  <a:rPr lang="zh-CN" altLang="en-US" sz="2400" dirty="0" err="1">
                    <a:latin typeface="Times New Roman" panose="02020603050405020304" charset="0"/>
                    <a:ea typeface="微软雅黑" panose="020B0503020204020204" charset="-122"/>
                    <a:cs typeface="Calibri Light" panose="020F0302020204030204" pitchFamily="34" charset="0"/>
                  </a:rPr>
                  <a:t>区域</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2</m:t>
                        </m:r>
                      </m:sub>
                    </m:sSub>
                  </m:oMath>
                </a14:m>
                <a:r>
                  <a:rPr lang="zh-CN" altLang="en-US" sz="2400" dirty="0">
                    <a:latin typeface="Times New Roman" panose="02020603050405020304" charset="0"/>
                    <a:ea typeface="微软雅黑" panose="020B0503020204020204" charset="-122"/>
                    <a:cs typeface="Calibri Light" panose="020F0302020204030204" pitchFamily="34" charset="0"/>
                  </a:rPr>
                  <a:t>和</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3</m:t>
                        </m:r>
                      </m:sub>
                    </m:sSub>
                  </m:oMath>
                </a14:m>
                <a:r>
                  <a:rPr lang="zh-CN" altLang="en-US" sz="2400" dirty="0">
                    <a:latin typeface="Times New Roman" panose="02020603050405020304" charset="0"/>
                    <a:ea typeface="微软雅黑" panose="020B0503020204020204" charset="-122"/>
                    <a:cs typeface="Calibri Light" panose="020F0302020204030204" pitchFamily="34" charset="0"/>
                  </a:rPr>
                  <a:t>的标准差大于标准差阈值</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𝜎</m:t>
                        </m:r>
                      </m:e>
                      <m:sub>
                        <m:r>
                          <a:rPr lang="zh-CN" altLang="ar-AE" sz="2400" dirty="0">
                            <a:latin typeface="Cambria Math" panose="02040503050406030204" pitchFamily="18" charset="0"/>
                            <a:ea typeface="微软雅黑" panose="020B0503020204020204" charset="-122"/>
                            <a:cs typeface="Calibri Light" panose="020F0302020204030204" pitchFamily="34" charset="0"/>
                          </a:rPr>
                          <m:t>𝑇</m:t>
                        </m:r>
                      </m:sub>
                    </m:sSub>
                  </m:oMath>
                </a14:m>
                <a:r>
                  <a:rPr lang="zh-CN" altLang="ar-AE" sz="2400" dirty="0">
                    <a:latin typeface="Times New Roman" panose="02020603050405020304" charset="0"/>
                    <a:ea typeface="微软雅黑" panose="020B0503020204020204" charset="-122"/>
                    <a:cs typeface="Calibri Light" panose="020F0302020204030204" pitchFamily="34" charset="0"/>
                  </a:rPr>
                  <a:t>，</a:t>
                </a:r>
                <a:r>
                  <a:rPr lang="zh-CN" altLang="en-US" sz="2400" dirty="0">
                    <a:latin typeface="Times New Roman" panose="02020603050405020304" charset="0"/>
                    <a:ea typeface="微软雅黑" panose="020B0503020204020204" charset="-122"/>
                    <a:cs typeface="Calibri Light" panose="020F0302020204030204" pitchFamily="34" charset="0"/>
                  </a:rPr>
                  <a:t>其分裂为单个像素，不能再继续拆分，结果如图</a:t>
                </a:r>
                <a:r>
                  <a:rPr lang="en-US" altLang="zh-CN" sz="2400" dirty="0">
                    <a:latin typeface="Times New Roman" panose="02020603050405020304" charset="0"/>
                    <a:ea typeface="微软雅黑" panose="020B0503020204020204" charset="-122"/>
                    <a:cs typeface="Calibri Light" panose="020F0302020204030204" pitchFamily="34" charset="0"/>
                  </a:rPr>
                  <a:t>(c)</a:t>
                </a:r>
                <a:r>
                  <a:rPr lang="zh-CN" altLang="en-US" sz="2400" dirty="0">
                    <a:latin typeface="Times New Roman" panose="02020603050405020304" charset="0"/>
                    <a:ea typeface="微软雅黑" panose="020B0503020204020204" charset="-122"/>
                    <a:cs typeface="Calibri Light" panose="020F0302020204030204" pitchFamily="34" charset="0"/>
                  </a:rPr>
                  <a:t>。</a:t>
                </a:r>
                <a:endParaRPr lang="en-US" altLang="zh-CN" sz="2400" dirty="0">
                  <a:latin typeface="Times New Roman" panose="02020603050405020304" charset="0"/>
                  <a:ea typeface="微软雅黑" panose="020B0503020204020204" charset="-122"/>
                  <a:cs typeface="Calibri Light" panose="020F0302020204030204" pitchFamily="34" charset="0"/>
                </a:endParaRPr>
              </a:p>
              <a:p>
                <a:pPr marL="800100" lvl="1" indent="-342900">
                  <a:lnSpc>
                    <a:spcPct val="150000"/>
                  </a:lnSpc>
                  <a:spcBef>
                    <a:spcPts val="600"/>
                  </a:spcBef>
                  <a:buClr>
                    <a:schemeClr val="accent1">
                      <a:lumMod val="75000"/>
                    </a:schemeClr>
                  </a:buClr>
                  <a:buFont typeface="Wingdings" panose="05000000000000000000" pitchFamily="2" charset="2"/>
                  <a:buChar char="n"/>
                  <a:extLst>
                    <a:ext uri="{35155182-B16C-46BC-9424-99874614C6A1}">
                      <wpsdc:indentchars xmlns="" xmlns:wpsdc="http://www.wps.cn/officeDocument/2017/drawingmlCustomData" val="200" checksum="1956455923"/>
                    </a:ext>
                  </a:extLst>
                </a:pPr>
                <a:r>
                  <a:rPr lang="zh-CN" altLang="en-US" sz="2400" dirty="0">
                    <a:latin typeface="Times New Roman" panose="02020603050405020304" charset="0"/>
                    <a:ea typeface="微软雅黑" panose="020B0503020204020204" charset="-122"/>
                    <a:cs typeface="Calibri Light" panose="020F0302020204030204" pitchFamily="34" charset="0"/>
                  </a:rPr>
                  <a:t>然后，对剩余的不再拆分的区域执行区域聚合，显然区域</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1</m:t>
                        </m:r>
                      </m:sub>
                    </m:sSub>
                  </m:oMath>
                </a14:m>
                <a:r>
                  <a:rPr lang="zh-CN" altLang="en-US" sz="2400" dirty="0">
                    <a:latin typeface="Times New Roman" panose="02020603050405020304" charset="0"/>
                    <a:ea typeface="微软雅黑" panose="020B0503020204020204" charset="-122"/>
                    <a:cs typeface="Calibri Light" panose="020F0302020204030204" pitchFamily="34" charset="0"/>
                  </a:rPr>
                  <a:t>与相邻区域</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21</m:t>
                        </m:r>
                      </m:sub>
                    </m:sSub>
                  </m:oMath>
                </a14:m>
                <a:r>
                  <a:rPr lang="zh-CN" altLang="ar-AE" sz="2400" dirty="0">
                    <a:latin typeface="Times New Roman" panose="02020603050405020304" charset="0"/>
                    <a:ea typeface="微软雅黑" panose="020B0503020204020204" charset="-122"/>
                    <a:cs typeface="Calibri Light" panose="020F0302020204030204" pitchFamily="34"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31</m:t>
                        </m:r>
                      </m:sub>
                    </m:sSub>
                  </m:oMath>
                </a14:m>
                <a:r>
                  <a:rPr lang="zh-CN" altLang="ar-AE" sz="2400" dirty="0">
                    <a:latin typeface="Times New Roman" panose="02020603050405020304" charset="0"/>
                    <a:ea typeface="微软雅黑" panose="020B0503020204020204" charset="-122"/>
                    <a:cs typeface="Calibri Light" panose="020F0302020204030204" pitchFamily="34"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32</m:t>
                        </m:r>
                      </m:sub>
                    </m:sSub>
                  </m:oMath>
                </a14:m>
                <a:r>
                  <a:rPr lang="zh-CN" altLang="en-US" sz="2400" dirty="0">
                    <a:latin typeface="Times New Roman" panose="02020603050405020304" charset="0"/>
                    <a:ea typeface="微软雅黑" panose="020B0503020204020204" charset="-122"/>
                    <a:cs typeface="Calibri Light" panose="020F0302020204030204" pitchFamily="34" charset="0"/>
                  </a:rPr>
                  <a:t>的灰度均值之差均小于</a:t>
                </a:r>
                <a:r>
                  <a:rPr lang="en-US" altLang="zh-CN" sz="2400" dirty="0">
                    <a:latin typeface="Times New Roman" panose="02020603050405020304" charset="0"/>
                    <a:ea typeface="微软雅黑" panose="020B0503020204020204" charset="-122"/>
                    <a:cs typeface="Calibri Light" panose="020F0302020204030204" pitchFamily="34" charset="0"/>
                  </a:rPr>
                  <a:t>2</a:t>
                </a:r>
                <a:r>
                  <a:rPr lang="zh-CN" altLang="en-US" sz="2400" dirty="0">
                    <a:latin typeface="Times New Roman" panose="02020603050405020304" charset="0"/>
                    <a:ea typeface="微软雅黑" panose="020B0503020204020204" charset="-122"/>
                    <a:cs typeface="Calibri Light" panose="020F0302020204030204" pitchFamily="34" charset="0"/>
                  </a:rPr>
                  <a:t>，满足聚合条件。同理，区域</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4</m:t>
                        </m:r>
                      </m:sub>
                    </m:sSub>
                  </m:oMath>
                </a14:m>
                <a:r>
                  <a:rPr lang="zh-CN" altLang="en-US" sz="2400" dirty="0">
                    <a:latin typeface="Times New Roman" panose="02020603050405020304" charset="0"/>
                    <a:ea typeface="微软雅黑" panose="020B0503020204020204" charset="-122"/>
                    <a:cs typeface="Calibri Light" panose="020F0302020204030204" pitchFamily="34" charset="0"/>
                  </a:rPr>
                  <a:t>与</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23</m:t>
                        </m:r>
                      </m:sub>
                    </m:sSub>
                  </m:oMath>
                </a14:m>
                <a:r>
                  <a:rPr lang="zh-CN" altLang="ar-AE" sz="2400" dirty="0">
                    <a:latin typeface="Times New Roman" panose="02020603050405020304" charset="0"/>
                    <a:ea typeface="微软雅黑" panose="020B0503020204020204" charset="-122"/>
                    <a:cs typeface="Calibri Light" panose="020F0302020204030204" pitchFamily="34"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24</m:t>
                        </m:r>
                      </m:sub>
                    </m:sSub>
                  </m:oMath>
                </a14:m>
                <a:r>
                  <a:rPr lang="zh-CN" altLang="ar-AE" sz="2400" dirty="0">
                    <a:latin typeface="Times New Roman" panose="02020603050405020304" charset="0"/>
                    <a:ea typeface="微软雅黑" panose="020B0503020204020204" charset="-122"/>
                    <a:cs typeface="Calibri Light" panose="020F0302020204030204" pitchFamily="34" charset="0"/>
                  </a:rPr>
                  <a:t>、</a:t>
                </a:r>
                <a14:m>
                  <m:oMath xmlns:m="http://schemas.openxmlformats.org/officeDocument/2006/math">
                    <m:sSub>
                      <m:sSubPr>
                        <m:ctrlPr>
                          <a:rPr lang="ar-AE" altLang="zh-CN" sz="2400" i="1" dirty="0">
                            <a:latin typeface="Cambria Math" panose="02040503050406030204" pitchFamily="18" charset="0"/>
                            <a:ea typeface="微软雅黑" panose="020B0503020204020204" charset="-122"/>
                            <a:cs typeface="Calibri Light" panose="020F0302020204030204" pitchFamily="34" charset="0"/>
                          </a:rPr>
                        </m:ctrlPr>
                      </m:sSubPr>
                      <m:e>
                        <m:r>
                          <a:rPr lang="zh-CN" altLang="ar-AE" sz="2400" dirty="0">
                            <a:latin typeface="Cambria Math" panose="02040503050406030204" pitchFamily="18" charset="0"/>
                            <a:ea typeface="微软雅黑" panose="020B0503020204020204" charset="-122"/>
                            <a:cs typeface="Calibri Light" panose="020F0302020204030204" pitchFamily="34" charset="0"/>
                          </a:rPr>
                          <m:t>𝑅</m:t>
                        </m:r>
                      </m:e>
                      <m:sub>
                        <m:r>
                          <a:rPr lang="ar-AE" altLang="zh-CN" sz="2400" dirty="0">
                            <a:latin typeface="Cambria Math" panose="02040503050406030204" pitchFamily="18" charset="0"/>
                            <a:ea typeface="微软雅黑" panose="020B0503020204020204" charset="-122"/>
                            <a:cs typeface="Calibri Light" panose="020F0302020204030204" pitchFamily="34" charset="0"/>
                          </a:rPr>
                          <m:t>34</m:t>
                        </m:r>
                      </m:sub>
                    </m:sSub>
                  </m:oMath>
                </a14:m>
                <a:r>
                  <a:rPr lang="zh-CN" altLang="en-US" sz="2400" dirty="0">
                    <a:latin typeface="Times New Roman" panose="02020603050405020304" charset="0"/>
                    <a:ea typeface="微软雅黑" panose="020B0503020204020204" charset="-122"/>
                    <a:cs typeface="Calibri Light" panose="020F0302020204030204" pitchFamily="34" charset="0"/>
                  </a:rPr>
                  <a:t>满足聚合条件。通过执行重复执行区域聚合，最终的分割结果如图</a:t>
                </a:r>
                <a:r>
                  <a:rPr lang="en-US" altLang="zh-CN" sz="2400" dirty="0">
                    <a:latin typeface="Times New Roman" panose="02020603050405020304" charset="0"/>
                    <a:ea typeface="微软雅黑" panose="020B0503020204020204" charset="-122"/>
                    <a:cs typeface="Calibri Light" panose="020F0302020204030204" pitchFamily="34" charset="0"/>
                  </a:rPr>
                  <a:t> (d)</a:t>
                </a:r>
                <a:r>
                  <a:rPr lang="zh-CN" altLang="en-US" sz="2400" dirty="0">
                    <a:latin typeface="Times New Roman" panose="02020603050405020304" charset="0"/>
                    <a:ea typeface="微软雅黑" panose="020B0503020204020204" charset="-122"/>
                    <a:cs typeface="Calibri Light" panose="020F0302020204030204" pitchFamily="34" charset="0"/>
                  </a:rPr>
                  <a:t>所示。</a:t>
                </a:r>
              </a:p>
            </p:txBody>
          </p:sp>
        </mc:Choice>
        <mc:Fallback xmlns="">
          <p:sp>
            <p:nvSpPr>
              <p:cNvPr id="16" name="文本框 15">
                <a:extLst>
                  <a:ext uri="{FF2B5EF4-FFF2-40B4-BE49-F238E27FC236}">
                    <a16:creationId xmlns:a16="http://schemas.microsoft.com/office/drawing/2014/main" id="{644F4E4A-B33F-44F9-A7F2-CB8D2C504E9F}"/>
                  </a:ext>
                </a:extLst>
              </p:cNvPr>
              <p:cNvSpPr txBox="1">
                <a:spLocks noRot="1" noChangeAspect="1" noMove="1" noResize="1" noEditPoints="1" noAdjustHandles="1" noChangeArrowheads="1" noChangeShapeType="1" noTextEdit="1"/>
              </p:cNvSpPr>
              <p:nvPr/>
            </p:nvSpPr>
            <p:spPr>
              <a:xfrm>
                <a:off x="114299" y="1055077"/>
                <a:ext cx="11801475" cy="3427798"/>
              </a:xfrm>
              <a:prstGeom prst="rect">
                <a:avLst/>
              </a:prstGeom>
              <a:blipFill>
                <a:blip r:embed="rId20"/>
                <a:stretch>
                  <a:fillRect r="-3357" b="-3203"/>
                </a:stretch>
              </a:blipFill>
            </p:spPr>
            <p:txBody>
              <a:bodyPr/>
              <a:lstStyle/>
              <a:p>
                <a:r>
                  <a:rPr lang="zh-CN" altLang="en-US">
                    <a:noFill/>
                  </a:rPr>
                  <a:t> </a:t>
                </a:r>
              </a:p>
            </p:txBody>
          </p:sp>
        </mc:Fallback>
      </mc:AlternateContent>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42</a:t>
            </a:fld>
            <a:endParaRPr lang="en-US" dirty="0"/>
          </a:p>
        </p:txBody>
      </p:sp>
      <p:sp>
        <p:nvSpPr>
          <p:cNvPr id="71682" name="TextBox 1"/>
          <p:cNvSpPr txBox="1"/>
          <p:nvPr>
            <p:custDataLst>
              <p:tags r:id="rId1"/>
            </p:custDataLst>
          </p:nvPr>
        </p:nvSpPr>
        <p:spPr>
          <a:xfrm>
            <a:off x="612361" y="1214175"/>
            <a:ext cx="10989945" cy="1200329"/>
          </a:xfrm>
          <a:prstGeom prst="rect">
            <a:avLst/>
          </a:prstGeom>
          <a:noFill/>
          <a:ln w="9525">
            <a:noFill/>
          </a:ln>
        </p:spPr>
        <p:txBody>
          <a:bodyPr wrap="square" anchor="t" anchorCtr="0">
            <a:spAutoFit/>
          </a:bodyPr>
          <a:lstStyle/>
          <a:p>
            <a:pPr algn="just">
              <a:lnSpc>
                <a:spcPct val="150000"/>
              </a:lnSpc>
              <a:buClr>
                <a:srgbClr val="FF0000"/>
              </a:buCl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分水岭（</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Watershed</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的概念是以三维的方式来显示图像为基础的：两个空间坐标对应</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xy</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平面，一个灰度级对应</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平面，类似于表示海拔的地形图。</a:t>
            </a:r>
          </a:p>
        </p:txBody>
      </p:sp>
      <p:pic>
        <p:nvPicPr>
          <p:cNvPr id="71683" name="图片 1"/>
          <p:cNvPicPr>
            <a:picLocks noChangeAspect="1"/>
          </p:cNvPicPr>
          <p:nvPr>
            <p:custDataLst>
              <p:tags r:id="rId2"/>
            </p:custDataLst>
          </p:nvPr>
        </p:nvPicPr>
        <p:blipFill>
          <a:blip r:embed="rId4"/>
          <a:stretch>
            <a:fillRect/>
          </a:stretch>
        </p:blipFill>
        <p:spPr>
          <a:xfrm>
            <a:off x="2845146" y="2811462"/>
            <a:ext cx="6059487" cy="3544888"/>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43</a:t>
            </a:fld>
            <a:endParaRPr lang="en-US" dirty="0"/>
          </a:p>
        </p:txBody>
      </p:sp>
      <p:sp>
        <p:nvSpPr>
          <p:cNvPr id="6" name="内容占位符 1">
            <a:extLst>
              <a:ext uri="{FF2B5EF4-FFF2-40B4-BE49-F238E27FC236}">
                <a16:creationId xmlns:a16="http://schemas.microsoft.com/office/drawing/2014/main" id="{8400037A-2C30-4AAC-AEEF-0FEF56F69D93}"/>
              </a:ext>
            </a:extLst>
          </p:cNvPr>
          <p:cNvSpPr>
            <a:spLocks noGrp="1"/>
          </p:cNvSpPr>
          <p:nvPr>
            <p:ph idx="1"/>
          </p:nvPr>
        </p:nvSpPr>
        <p:spPr>
          <a:xfrm>
            <a:off x="330927" y="1228904"/>
            <a:ext cx="11804373" cy="5282841"/>
          </a:xfrm>
        </p:spPr>
        <p:txBody>
          <a:bodyPr/>
          <a:lstStyle/>
          <a:p>
            <a:r>
              <a:rPr lang="zh-CN" altLang="zh-CN" dirty="0"/>
              <a:t>基本术语</a:t>
            </a:r>
          </a:p>
          <a:p>
            <a:pPr marL="0" indent="355600">
              <a:lnSpc>
                <a:spcPct val="150000"/>
              </a:lnSpc>
              <a:buNone/>
              <a:extLst>
                <a:ext uri="{35155182-B16C-46BC-9424-99874614C6A1}">
                  <wpsdc:indentchars xmlns:wpsdc="http://www.wps.cn/officeDocument/2017/drawingmlCustomData" xmlns="" val="200" checksum="1956455923"/>
                </a:ext>
              </a:extLst>
            </a:pPr>
            <a:r>
              <a:rPr lang="zh-CN" altLang="en-US" sz="2200" b="0" dirty="0">
                <a:uFillTx/>
                <a:latin typeface="Times New Roman" panose="02020603050405020304" charset="0"/>
                <a:ea typeface="微软雅黑" panose="020B0503020204020204" charset="-122"/>
              </a:rPr>
              <a:t>在地形图上，有一些</a:t>
            </a:r>
            <a:r>
              <a:rPr lang="zh-CN" altLang="en-US" sz="2200" b="0" dirty="0">
                <a:solidFill>
                  <a:schemeClr val="accent1">
                    <a:lumMod val="75000"/>
                  </a:schemeClr>
                </a:solidFill>
                <a:uFillTx/>
                <a:latin typeface="Times New Roman" panose="02020603050405020304" charset="0"/>
                <a:ea typeface="微软雅黑" panose="020B0503020204020204" charset="-122"/>
              </a:rPr>
              <a:t>局部最小点，称为低洼</a:t>
            </a:r>
            <a:r>
              <a:rPr lang="zh-CN" altLang="en-US" sz="2200" b="0" dirty="0">
                <a:uFillTx/>
                <a:latin typeface="Times New Roman" panose="02020603050405020304" charset="0"/>
                <a:ea typeface="微软雅黑" panose="020B0503020204020204" charset="-122"/>
              </a:rPr>
              <a:t>，落在这些点的雨水不会流向它处。在一些区域，降落的雨水会沿着地形表面流向某一个低洼，流向同一个低洼的点构成了一个</a:t>
            </a:r>
            <a:r>
              <a:rPr lang="zh-CN" altLang="en-US" sz="2200" dirty="0">
                <a:solidFill>
                  <a:schemeClr val="accent1">
                    <a:lumMod val="75000"/>
                  </a:schemeClr>
                </a:solidFill>
                <a:latin typeface="Times New Roman" panose="02020603050405020304" charset="0"/>
                <a:ea typeface="微软雅黑" panose="020B0503020204020204" charset="-122"/>
              </a:rPr>
              <a:t>集（汇）水盆地</a:t>
            </a:r>
            <a:r>
              <a:rPr lang="zh-CN" altLang="en-US" sz="2200" b="0" dirty="0">
                <a:uFillTx/>
                <a:latin typeface="Times New Roman" panose="02020603050405020304" charset="0"/>
                <a:ea typeface="微软雅黑" panose="020B0503020204020204" charset="-122"/>
              </a:rPr>
              <a:t>。在一些点上，降落的雨水会等概率地流向不同的低洼，这些点组成的连线称为</a:t>
            </a:r>
            <a:r>
              <a:rPr lang="zh-CN" altLang="en-US" sz="2200" dirty="0">
                <a:solidFill>
                  <a:schemeClr val="accent1">
                    <a:lumMod val="75000"/>
                  </a:schemeClr>
                </a:solidFill>
                <a:latin typeface="Times New Roman" panose="02020603050405020304" charset="0"/>
                <a:ea typeface="微软雅黑" panose="020B0503020204020204" charset="-122"/>
              </a:rPr>
              <a:t>分水线</a:t>
            </a:r>
            <a:r>
              <a:rPr lang="zh-CN" altLang="en-US" sz="2200" b="0" dirty="0">
                <a:uFillTx/>
                <a:latin typeface="Times New Roman" panose="02020603050405020304" charset="0"/>
                <a:ea typeface="微软雅黑" panose="020B0503020204020204" charset="-122"/>
              </a:rPr>
              <a:t>。</a:t>
            </a:r>
          </a:p>
          <a:p>
            <a:pPr marL="0" indent="355600">
              <a:lnSpc>
                <a:spcPct val="150000"/>
              </a:lnSpc>
              <a:buNone/>
              <a:extLst>
                <a:ext uri="{35155182-B16C-46BC-9424-99874614C6A1}">
                  <wpsdc:indentchars xmlns:wpsdc="http://www.wps.cn/officeDocument/2017/drawingmlCustomData" xmlns="" val="200" checksum="1956455923"/>
                </a:ext>
              </a:extLst>
            </a:pPr>
            <a:r>
              <a:rPr lang="zh-CN" altLang="en-US" sz="2200" b="0" dirty="0">
                <a:uFillTx/>
                <a:latin typeface="Times New Roman" panose="02020603050405020304" charset="0"/>
                <a:ea typeface="微软雅黑" panose="020B0503020204020204" charset="-122"/>
              </a:rPr>
              <a:t>在下面的一维图像中，有3个局部极小值，因此有3个低洼，流向同一个低洼的雨水沟成了集水盆，因此，相应地有3个集水盆地。</a:t>
            </a:r>
            <a:r>
              <a:rPr lang="zh-CN" altLang="en-US" sz="2200" b="0" dirty="0">
                <a:solidFill>
                  <a:schemeClr val="accent1">
                    <a:lumMod val="75000"/>
                  </a:schemeClr>
                </a:solidFill>
                <a:uFillTx/>
                <a:latin typeface="Times New Roman" panose="02020603050405020304" charset="0"/>
                <a:ea typeface="微软雅黑" panose="020B0503020204020204" charset="-122"/>
              </a:rPr>
              <a:t>分水岭将不同集水盆地分开，因此，有4个分水线</a:t>
            </a:r>
            <a:r>
              <a:rPr lang="zh-CN" altLang="en-US" sz="2200" b="0" dirty="0">
                <a:uFillTx/>
                <a:latin typeface="Times New Roman" panose="02020603050405020304" charset="0"/>
                <a:ea typeface="微软雅黑" panose="020B0503020204020204" charset="-122"/>
              </a:rPr>
              <a:t>。</a:t>
            </a:r>
          </a:p>
        </p:txBody>
      </p:sp>
      <p:graphicFrame>
        <p:nvGraphicFramePr>
          <p:cNvPr id="8" name="对象 -2147482556">
            <a:extLst>
              <a:ext uri="{FF2B5EF4-FFF2-40B4-BE49-F238E27FC236}">
                <a16:creationId xmlns:a16="http://schemas.microsoft.com/office/drawing/2014/main" id="{C120B5F0-2127-466B-A7AE-6205F8B0597D}"/>
              </a:ext>
            </a:extLst>
          </p:cNvPr>
          <p:cNvGraphicFramePr>
            <a:graphicFrameLocks noChangeAspect="1"/>
          </p:cNvGraphicFramePr>
          <p:nvPr>
            <p:custDataLst>
              <p:tags r:id="rId2"/>
            </p:custDataLst>
            <p:extLst>
              <p:ext uri="{D42A27DB-BD31-4B8C-83A1-F6EECF244321}">
                <p14:modId xmlns:p14="http://schemas.microsoft.com/office/powerpoint/2010/main" val="2736806071"/>
              </p:ext>
            </p:extLst>
          </p:nvPr>
        </p:nvGraphicFramePr>
        <p:xfrm>
          <a:off x="4289584" y="4580076"/>
          <a:ext cx="3149600" cy="2098040"/>
        </p:xfrm>
        <a:graphic>
          <a:graphicData uri="http://schemas.openxmlformats.org/presentationml/2006/ole">
            <mc:AlternateContent xmlns:mc="http://schemas.openxmlformats.org/markup-compatibility/2006">
              <mc:Choice xmlns:v="urn:schemas-microsoft-com:vml" Requires="v">
                <p:oleObj spid="_x0000_s13327" r:id="rId4" imgW="2724150" imgH="1800225" progId="Visio.Drawing.15">
                  <p:embed/>
                </p:oleObj>
              </mc:Choice>
              <mc:Fallback>
                <p:oleObj r:id="rId4" imgW="2724150" imgH="1800225" progId="Visio.Drawing.15">
                  <p:embed/>
                  <p:pic>
                    <p:nvPicPr>
                      <p:cNvPr id="4" name="对象 -2147482556"/>
                      <p:cNvPicPr/>
                      <p:nvPr/>
                    </p:nvPicPr>
                    <p:blipFill>
                      <a:blip r:embed="rId5"/>
                      <a:stretch>
                        <a:fillRect/>
                      </a:stretch>
                    </p:blipFill>
                    <p:spPr>
                      <a:xfrm>
                        <a:off x="4289584" y="4580076"/>
                        <a:ext cx="3149600" cy="2098040"/>
                      </a:xfrm>
                      <a:prstGeom prst="rect">
                        <a:avLst/>
                      </a:prstGeom>
                      <a:noFill/>
                      <a:ln w="38100">
                        <a:noFill/>
                        <a:miter/>
                      </a:ln>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44</a:t>
            </a:fld>
            <a:endParaRPr lang="en-US" dirty="0"/>
          </a:p>
        </p:txBody>
      </p:sp>
      <p:pic>
        <p:nvPicPr>
          <p:cNvPr id="73730" name="图片 5"/>
          <p:cNvPicPr>
            <a:picLocks noChangeAspect="1"/>
          </p:cNvPicPr>
          <p:nvPr>
            <p:custDataLst>
              <p:tags r:id="rId1"/>
            </p:custDataLst>
          </p:nvPr>
        </p:nvPicPr>
        <p:blipFill>
          <a:blip r:embed="rId7"/>
          <a:srcRect t="12869" b="12643"/>
          <a:stretch>
            <a:fillRect/>
          </a:stretch>
        </p:blipFill>
        <p:spPr>
          <a:xfrm>
            <a:off x="2042160" y="1629410"/>
            <a:ext cx="8107680" cy="4634230"/>
          </a:xfrm>
          <a:prstGeom prst="rect">
            <a:avLst/>
          </a:prstGeom>
          <a:noFill/>
          <a:ln w="9525">
            <a:noFill/>
          </a:ln>
        </p:spPr>
      </p:pic>
      <p:sp>
        <p:nvSpPr>
          <p:cNvPr id="73731" name="文本框 1"/>
          <p:cNvSpPr txBox="1"/>
          <p:nvPr>
            <p:custDataLst>
              <p:tags r:id="rId2"/>
            </p:custDataLst>
          </p:nvPr>
        </p:nvSpPr>
        <p:spPr>
          <a:xfrm>
            <a:off x="4378325" y="1112203"/>
            <a:ext cx="1097280" cy="460375"/>
          </a:xfrm>
          <a:prstGeom prst="rect">
            <a:avLst/>
          </a:prstGeom>
          <a:noFill/>
          <a:ln w="9525">
            <a:noFill/>
          </a:ln>
        </p:spPr>
        <p:txBody>
          <a:bodyPr wrap="none" anchor="t" anchorCtr="0">
            <a:spAutoFit/>
          </a:bodyPr>
          <a:lstStyle/>
          <a:p>
            <a:pPr eaLnBrk="0" hangingPunct="0"/>
            <a:r>
              <a:rPr lang="zh-CN" altLang="en-US" sz="2400" dirty="0">
                <a:latin typeface="微软雅黑" panose="020B0503020204020204" pitchFamily="34" charset="-122"/>
                <a:ea typeface="微软雅黑" panose="020B0503020204020204" pitchFamily="34" charset="-122"/>
              </a:rPr>
              <a:t>分水线</a:t>
            </a:r>
          </a:p>
        </p:txBody>
      </p:sp>
      <p:sp>
        <p:nvSpPr>
          <p:cNvPr id="73732" name="文本框 4"/>
          <p:cNvSpPr txBox="1"/>
          <p:nvPr>
            <p:custDataLst>
              <p:tags r:id="rId3"/>
            </p:custDataLst>
          </p:nvPr>
        </p:nvSpPr>
        <p:spPr>
          <a:xfrm>
            <a:off x="2680018" y="6319838"/>
            <a:ext cx="2011680" cy="460375"/>
          </a:xfrm>
          <a:prstGeom prst="rect">
            <a:avLst/>
          </a:prstGeom>
          <a:noFill/>
          <a:ln w="9525">
            <a:noFill/>
          </a:ln>
        </p:spPr>
        <p:txBody>
          <a:bodyPr wrap="none" anchor="t" anchorCtr="0">
            <a:spAutoFit/>
          </a:bodyPr>
          <a:lstStyle/>
          <a:p>
            <a:pPr eaLnBrk="0" hangingPunct="0"/>
            <a:r>
              <a:rPr lang="zh-CN" altLang="en-US" sz="2400" dirty="0">
                <a:latin typeface="微软雅黑" panose="020B0503020204020204" pitchFamily="34" charset="-122"/>
                <a:ea typeface="微软雅黑" panose="020B0503020204020204" pitchFamily="34" charset="-122"/>
              </a:rPr>
              <a:t>局部极小值点</a:t>
            </a:r>
          </a:p>
        </p:txBody>
      </p:sp>
      <p:sp>
        <p:nvSpPr>
          <p:cNvPr id="73733" name="文本框 5"/>
          <p:cNvSpPr txBox="1"/>
          <p:nvPr>
            <p:custDataLst>
              <p:tags r:id="rId4"/>
            </p:custDataLst>
          </p:nvPr>
        </p:nvSpPr>
        <p:spPr>
          <a:xfrm>
            <a:off x="6278880" y="6320155"/>
            <a:ext cx="1407160" cy="465455"/>
          </a:xfrm>
          <a:prstGeom prst="rect">
            <a:avLst/>
          </a:prstGeom>
          <a:noFill/>
          <a:ln w="9525">
            <a:noFill/>
          </a:ln>
        </p:spPr>
        <p:txBody>
          <a:bodyPr wrap="none" anchor="t" anchorCtr="0">
            <a:noAutofit/>
          </a:bodyPr>
          <a:lstStyle/>
          <a:p>
            <a:pPr eaLnBrk="0" hangingPunct="0"/>
            <a:r>
              <a:rPr lang="zh-CN" altLang="en-US" sz="2400" dirty="0">
                <a:latin typeface="微软雅黑" panose="020B0503020204020204" pitchFamily="34" charset="-122"/>
                <a:ea typeface="微软雅黑" panose="020B0503020204020204" pitchFamily="34" charset="-122"/>
              </a:rPr>
              <a:t>汇水盆地</a:t>
            </a:r>
          </a:p>
        </p:txBody>
      </p:sp>
      <p:sp>
        <p:nvSpPr>
          <p:cNvPr id="73734" name="文本框 6"/>
          <p:cNvSpPr txBox="1"/>
          <p:nvPr>
            <p:custDataLst>
              <p:tags r:id="rId5"/>
            </p:custDataLst>
          </p:nvPr>
        </p:nvSpPr>
        <p:spPr>
          <a:xfrm>
            <a:off x="8472170" y="6345555"/>
            <a:ext cx="792480" cy="460375"/>
          </a:xfrm>
          <a:prstGeom prst="rect">
            <a:avLst/>
          </a:prstGeom>
          <a:noFill/>
          <a:ln w="9525">
            <a:noFill/>
          </a:ln>
        </p:spPr>
        <p:txBody>
          <a:bodyPr wrap="none" anchor="t" anchorCtr="0">
            <a:spAutoFit/>
          </a:bodyPr>
          <a:lstStyle/>
          <a:p>
            <a:pPr eaLnBrk="0" hangingPunct="0"/>
            <a:r>
              <a:rPr lang="zh-CN" altLang="en-US" sz="2400" dirty="0">
                <a:latin typeface="微软雅黑" panose="020B0503020204020204" pitchFamily="34" charset="-122"/>
                <a:ea typeface="微软雅黑" panose="020B0503020204020204" pitchFamily="34" charset="-122"/>
              </a:rPr>
              <a:t>水坝</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45</a:t>
            </a:fld>
            <a:endParaRPr lang="en-US" dirty="0"/>
          </a:p>
        </p:txBody>
      </p:sp>
      <p:sp>
        <p:nvSpPr>
          <p:cNvPr id="74754" name="TextBox 1"/>
          <p:cNvSpPr txBox="1"/>
          <p:nvPr>
            <p:custDataLst>
              <p:tags r:id="rId1"/>
            </p:custDataLst>
          </p:nvPr>
        </p:nvSpPr>
        <p:spPr>
          <a:xfrm>
            <a:off x="511653" y="1225689"/>
            <a:ext cx="6424976" cy="5170646"/>
          </a:xfrm>
          <a:prstGeom prst="rect">
            <a:avLst/>
          </a:prstGeom>
          <a:noFill/>
          <a:ln w="9525">
            <a:noFill/>
          </a:ln>
        </p:spPr>
        <p:txBody>
          <a:bodyPr wrap="square" anchor="t" anchorCtr="0">
            <a:spAutoFit/>
          </a:bodyPr>
          <a:lstStyle/>
          <a:p>
            <a:pPr algn="just">
              <a:lnSpc>
                <a:spcPct val="150000"/>
              </a:lnSpc>
              <a:buClr>
                <a:srgbClr val="FF0000"/>
              </a:buClr>
            </a:pPr>
            <a:r>
              <a:rPr lang="en-US" altLang="en-US" sz="2200" dirty="0" err="1">
                <a:latin typeface="微软雅黑" panose="020B0503020204020204" pitchFamily="34" charset="-122"/>
                <a:ea typeface="微软雅黑" panose="020B0503020204020204" pitchFamily="34" charset="-122"/>
                <a:cs typeface="微软雅黑" panose="020B0503020204020204" pitchFamily="34" charset="-122"/>
              </a:rPr>
              <a:t>基于这些概念的分割算法的主要目标是找出</a:t>
            </a:r>
            <a:r>
              <a:rPr lang="en-US" altLang="en-US" sz="22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分水线</a:t>
            </a:r>
            <a:r>
              <a:rPr lang="en-US" altLang="en-US" sz="2200" dirty="0" err="1">
                <a:latin typeface="微软雅黑" panose="020B0503020204020204" pitchFamily="34" charset="-122"/>
                <a:ea typeface="微软雅黑" panose="020B0503020204020204" pitchFamily="34" charset="-122"/>
                <a:cs typeface="微软雅黑" panose="020B0503020204020204" pitchFamily="34" charset="-122"/>
              </a:rPr>
              <a:t>，其基本思想很简单</a:t>
            </a:r>
            <a:r>
              <a:rPr lang="en-US" altLang="en-US" sz="22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Font typeface="Wingdings" panose="05000000000000000000" charset="0"/>
              <a:buChar char="n"/>
            </a:pPr>
            <a:r>
              <a:rPr lang="en-US" altLang="en-US" sz="2200" dirty="0">
                <a:latin typeface="微软雅黑" panose="020B0503020204020204" pitchFamily="34" charset="-122"/>
                <a:ea typeface="微软雅黑" panose="020B0503020204020204" pitchFamily="34" charset="-122"/>
                <a:cs typeface="微软雅黑" panose="020B0503020204020204" pitchFamily="34" charset="-122"/>
              </a:rPr>
              <a:t>假设在每个区域最小值的位置上打一个洞，并且让水以均匀的上升速率从洞中涌出，从低到高淹没整个地形。</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 </a:t>
            </a:r>
          </a:p>
          <a:p>
            <a:pPr marL="342900" indent="-342900" algn="just">
              <a:lnSpc>
                <a:spcPct val="150000"/>
              </a:lnSpc>
              <a:buFont typeface="Wingdings" panose="05000000000000000000" charset="0"/>
              <a:buChar char="n"/>
            </a:pPr>
            <a:r>
              <a:rPr lang="en-US" altLang="en-US" sz="2200" dirty="0">
                <a:latin typeface="微软雅黑" panose="020B0503020204020204" pitchFamily="34" charset="-122"/>
                <a:ea typeface="微软雅黑" panose="020B0503020204020204" pitchFamily="34" charset="-122"/>
                <a:cs typeface="微软雅黑" panose="020B0503020204020204" pitchFamily="34" charset="-122"/>
              </a:rPr>
              <a:t>当处于不同的汇水盆地里的水将要聚合在一起的时候，修建大坝以阻止聚合。</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Font typeface="Wingdings" panose="05000000000000000000" charset="0"/>
              <a:buChar char="n"/>
            </a:pPr>
            <a:r>
              <a:rPr lang="en-US" altLang="en-US" sz="2200" dirty="0" err="1">
                <a:latin typeface="微软雅黑" panose="020B0503020204020204" pitchFamily="34" charset="-122"/>
                <a:ea typeface="微软雅黑" panose="020B0503020204020204" pitchFamily="34" charset="-122"/>
              </a:rPr>
              <a:t>这个过程不断延续</a:t>
            </a:r>
            <a:r>
              <a:rPr lang="zh-CN" altLang="en-US" sz="2200" dirty="0">
                <a:latin typeface="微软雅黑" panose="020B0503020204020204" pitchFamily="34" charset="-122"/>
                <a:ea typeface="微软雅黑" panose="020B0503020204020204" pitchFamily="34" charset="-122"/>
              </a:rPr>
              <a:t>直至</a:t>
            </a:r>
            <a:r>
              <a:rPr lang="en-US" altLang="en-US" sz="2200" dirty="0">
                <a:latin typeface="微软雅黑" panose="020B0503020204020204" pitchFamily="34" charset="-122"/>
                <a:ea typeface="微软雅黑" panose="020B0503020204020204" pitchFamily="34" charset="-122"/>
              </a:rPr>
              <a:t>达</a:t>
            </a:r>
            <a:r>
              <a:rPr lang="zh-CN" altLang="en-US" sz="2200" dirty="0">
                <a:latin typeface="微软雅黑" panose="020B0503020204020204" pitchFamily="34" charset="-122"/>
                <a:ea typeface="微软雅黑" panose="020B0503020204020204" pitchFamily="34" charset="-122"/>
              </a:rPr>
              <a:t>到</a:t>
            </a:r>
            <a:r>
              <a:rPr lang="en-US" altLang="en-US" sz="2200" dirty="0" err="1">
                <a:latin typeface="微软雅黑" panose="020B0503020204020204" pitchFamily="34" charset="-122"/>
                <a:ea typeface="微软雅黑" panose="020B0503020204020204" pitchFamily="34" charset="-122"/>
              </a:rPr>
              <a:t>水位的最大值（对应于图像中灰度级的最大值</a:t>
            </a:r>
            <a:r>
              <a:rPr lang="en-US" altLang="en-US" sz="2200" dirty="0">
                <a:latin typeface="微软雅黑" panose="020B0503020204020204" pitchFamily="34" charset="-122"/>
                <a:ea typeface="微软雅黑" panose="020B0503020204020204" pitchFamily="34" charset="-122"/>
              </a:rPr>
              <a:t>），</a:t>
            </a:r>
            <a:r>
              <a:rPr lang="en-US" altLang="en-US" sz="2200" dirty="0" err="1">
                <a:latin typeface="微软雅黑" panose="020B0503020204020204" pitchFamily="34" charset="-122"/>
                <a:ea typeface="微软雅黑" panose="020B0503020204020204" pitchFamily="34" charset="-122"/>
              </a:rPr>
              <a:t>这些大坝的边</a:t>
            </a:r>
            <a:r>
              <a:rPr lang="zh-CN" altLang="en-US" sz="2200" dirty="0">
                <a:latin typeface="微软雅黑" panose="020B0503020204020204" pitchFamily="34" charset="-122"/>
                <a:ea typeface="微软雅黑" panose="020B0503020204020204" pitchFamily="34" charset="-122"/>
              </a:rPr>
              <a:t>界即</a:t>
            </a:r>
            <a:r>
              <a:rPr lang="en-US" altLang="en-US" sz="2200" dirty="0" err="1">
                <a:latin typeface="微软雅黑" panose="020B0503020204020204" pitchFamily="34" charset="-122"/>
                <a:ea typeface="微软雅黑" panose="020B0503020204020204" pitchFamily="34" charset="-122"/>
              </a:rPr>
              <a:t>对应于分水岭的分割线</a:t>
            </a:r>
            <a:r>
              <a:rPr lang="en-US"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p:txBody>
      </p:sp>
      <p:sp>
        <p:nvSpPr>
          <p:cNvPr id="74755" name="文本框 4"/>
          <p:cNvSpPr txBox="1"/>
          <p:nvPr>
            <p:custDataLst>
              <p:tags r:id="rId2"/>
            </p:custDataLst>
          </p:nvPr>
        </p:nvSpPr>
        <p:spPr>
          <a:xfrm>
            <a:off x="7448232" y="4707283"/>
            <a:ext cx="4253141" cy="1689052"/>
          </a:xfrm>
          <a:prstGeom prst="rect">
            <a:avLst/>
          </a:prstGeom>
          <a:noFill/>
          <a:ln w="9525">
            <a:noFill/>
          </a:ln>
        </p:spPr>
        <p:txBody>
          <a:bodyPr wrap="square" anchor="t" anchorCtr="0">
            <a:spAutoFit/>
          </a:bodyPr>
          <a:lstStyle/>
          <a:p>
            <a:pPr eaLnBrk="0" hangingPunct="0">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分水岭比较经典的计算方法是</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Vincent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1991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PAMI</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上提出的。</a:t>
            </a:r>
          </a:p>
        </p:txBody>
      </p:sp>
      <p:pic>
        <p:nvPicPr>
          <p:cNvPr id="3" name="图片 2"/>
          <p:cNvPicPr>
            <a:picLocks noChangeAspect="1"/>
          </p:cNvPicPr>
          <p:nvPr/>
        </p:nvPicPr>
        <p:blipFill>
          <a:blip r:embed="rId4"/>
          <a:stretch>
            <a:fillRect/>
          </a:stretch>
        </p:blipFill>
        <p:spPr>
          <a:xfrm>
            <a:off x="7250907" y="1448782"/>
            <a:ext cx="4450466" cy="3182388"/>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46</a:t>
            </a:fld>
            <a:endParaRPr lang="en-US" dirty="0"/>
          </a:p>
        </p:txBody>
      </p:sp>
      <p:pic>
        <p:nvPicPr>
          <p:cNvPr id="76802" name="图片 1"/>
          <p:cNvPicPr>
            <a:picLocks noChangeAspect="1"/>
          </p:cNvPicPr>
          <p:nvPr>
            <p:custDataLst>
              <p:tags r:id="rId1"/>
            </p:custDataLst>
          </p:nvPr>
        </p:nvPicPr>
        <p:blipFill>
          <a:blip r:embed="rId4"/>
          <a:stretch>
            <a:fillRect/>
          </a:stretch>
        </p:blipFill>
        <p:spPr>
          <a:xfrm>
            <a:off x="1733550" y="1233170"/>
            <a:ext cx="8488680" cy="4264025"/>
          </a:xfrm>
          <a:prstGeom prst="rect">
            <a:avLst/>
          </a:prstGeom>
          <a:noFill/>
          <a:ln w="9525">
            <a:noFill/>
          </a:ln>
        </p:spPr>
      </p:pic>
      <p:sp>
        <p:nvSpPr>
          <p:cNvPr id="76803" name="文本框 2"/>
          <p:cNvSpPr txBox="1"/>
          <p:nvPr>
            <p:custDataLst>
              <p:tags r:id="rId2"/>
            </p:custDataLst>
          </p:nvPr>
        </p:nvSpPr>
        <p:spPr>
          <a:xfrm>
            <a:off x="613410" y="5522595"/>
            <a:ext cx="11146790" cy="1198880"/>
          </a:xfrm>
          <a:prstGeom prst="rect">
            <a:avLst/>
          </a:prstGeom>
          <a:noFill/>
          <a:ln w="9525">
            <a:noFill/>
          </a:ln>
        </p:spPr>
        <p:txBody>
          <a:bodyPr wrap="square" anchor="t" anchorCtr="0">
            <a:spAutoFit/>
          </a:bodyPr>
          <a:lstStyle/>
          <a:p>
            <a:r>
              <a:rPr lang="zh-CN" altLang="en-US" sz="2400" dirty="0">
                <a:latin typeface="微软雅黑" panose="020B0503020204020204" pitchFamily="34" charset="-122"/>
                <a:ea typeface="微软雅黑" panose="020B0503020204020204" pitchFamily="34" charset="-122"/>
              </a:rPr>
              <a:t>左侧是输入灰度图像、右侧是其对应的地形图，地形图中山的高度与输入图像中的灰度值成正比。</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为了防止水溢出图像边界，我们假设整幅图像的边缘被高于最高山峰的水坝包围。</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47</a:t>
            </a:fld>
            <a:endParaRPr lang="en-US" dirty="0"/>
          </a:p>
        </p:txBody>
      </p:sp>
      <p:pic>
        <p:nvPicPr>
          <p:cNvPr id="77826" name="图片 3"/>
          <p:cNvPicPr>
            <a:picLocks noChangeAspect="1"/>
          </p:cNvPicPr>
          <p:nvPr>
            <p:custDataLst>
              <p:tags r:id="rId1"/>
            </p:custDataLst>
          </p:nvPr>
        </p:nvPicPr>
        <p:blipFill>
          <a:blip r:embed="rId4"/>
          <a:stretch>
            <a:fillRect/>
          </a:stretch>
        </p:blipFill>
        <p:spPr>
          <a:xfrm>
            <a:off x="1670685" y="1283335"/>
            <a:ext cx="8488680" cy="4291965"/>
          </a:xfrm>
          <a:prstGeom prst="rect">
            <a:avLst/>
          </a:prstGeom>
          <a:noFill/>
          <a:ln w="9525">
            <a:noFill/>
          </a:ln>
        </p:spPr>
      </p:pic>
      <p:sp>
        <p:nvSpPr>
          <p:cNvPr id="77827" name="文本框 6"/>
          <p:cNvSpPr txBox="1"/>
          <p:nvPr>
            <p:custDataLst>
              <p:tags r:id="rId2"/>
            </p:custDataLst>
          </p:nvPr>
        </p:nvSpPr>
        <p:spPr>
          <a:xfrm>
            <a:off x="823595" y="5681345"/>
            <a:ext cx="10730865" cy="460375"/>
          </a:xfrm>
          <a:prstGeom prst="rect">
            <a:avLst/>
          </a:prstGeom>
          <a:noFill/>
          <a:ln w="9525">
            <a:noFill/>
          </a:ln>
        </p:spPr>
        <p:txBody>
          <a:bodyPr wrap="square" anchor="t" anchorCtr="0">
            <a:spAutoFit/>
          </a:bodyPr>
          <a:lstStyle/>
          <a:p>
            <a:pPr algn="just"/>
            <a:r>
              <a:rPr lang="zh-CN" altLang="en-US" sz="2400" dirty="0">
                <a:latin typeface="微软雅黑" panose="020B0503020204020204" pitchFamily="34" charset="-122"/>
                <a:ea typeface="微软雅黑" panose="020B0503020204020204" pitchFamily="34" charset="-122"/>
              </a:rPr>
              <a:t>被水淹没的第一阶段，这里水用浅灰色表示，覆盖了图中对应的深色区域。</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48</a:t>
            </a:fld>
            <a:endParaRPr lang="en-US" dirty="0"/>
          </a:p>
        </p:txBody>
      </p:sp>
      <p:pic>
        <p:nvPicPr>
          <p:cNvPr id="78850" name="图片 6"/>
          <p:cNvPicPr>
            <a:picLocks noChangeAspect="1"/>
          </p:cNvPicPr>
          <p:nvPr>
            <p:custDataLst>
              <p:tags r:id="rId1"/>
            </p:custDataLst>
          </p:nvPr>
        </p:nvPicPr>
        <p:blipFill>
          <a:blip r:embed="rId4"/>
          <a:stretch>
            <a:fillRect/>
          </a:stretch>
        </p:blipFill>
        <p:spPr>
          <a:xfrm>
            <a:off x="1795145" y="1280160"/>
            <a:ext cx="8601075" cy="4297045"/>
          </a:xfrm>
          <a:prstGeom prst="rect">
            <a:avLst/>
          </a:prstGeom>
          <a:noFill/>
          <a:ln w="9525">
            <a:noFill/>
          </a:ln>
        </p:spPr>
      </p:pic>
      <p:sp>
        <p:nvSpPr>
          <p:cNvPr id="78851" name="文本框 9"/>
          <p:cNvSpPr txBox="1"/>
          <p:nvPr>
            <p:custDataLst>
              <p:tags r:id="rId2"/>
            </p:custDataLst>
          </p:nvPr>
        </p:nvSpPr>
        <p:spPr>
          <a:xfrm>
            <a:off x="615632" y="5577205"/>
            <a:ext cx="10960100" cy="1135054"/>
          </a:xfrm>
          <a:prstGeom prst="rect">
            <a:avLst/>
          </a:prstGeom>
          <a:noFill/>
          <a:ln w="9525">
            <a:noFill/>
          </a:ln>
        </p:spPr>
        <p:txBody>
          <a:bodyPr wrap="square" anchor="t" anchorCtr="0">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当水即将从一个汇水盆地溢出到另一个汇水盆地的时候，在两者之间构筑一个短“坝”来阻止汇合，当水位不断上升，需要构筑的“坝”就不断加长。</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49</a:t>
            </a:fld>
            <a:endParaRPr lang="en-US" dirty="0"/>
          </a:p>
        </p:txBody>
      </p:sp>
      <p:pic>
        <p:nvPicPr>
          <p:cNvPr id="79875" name="图片 4"/>
          <p:cNvPicPr>
            <a:picLocks noChangeAspect="1"/>
          </p:cNvPicPr>
          <p:nvPr>
            <p:custDataLst>
              <p:tags r:id="rId1"/>
            </p:custDataLst>
          </p:nvPr>
        </p:nvPicPr>
        <p:blipFill>
          <a:blip r:embed="rId4"/>
          <a:stretch>
            <a:fillRect/>
          </a:stretch>
        </p:blipFill>
        <p:spPr>
          <a:xfrm>
            <a:off x="1556385" y="1329690"/>
            <a:ext cx="8704580" cy="4327525"/>
          </a:xfrm>
          <a:prstGeom prst="rect">
            <a:avLst/>
          </a:prstGeom>
          <a:noFill/>
          <a:ln w="9525">
            <a:noFill/>
          </a:ln>
        </p:spPr>
      </p:pic>
      <p:sp>
        <p:nvSpPr>
          <p:cNvPr id="79874" name="文本框 5"/>
          <p:cNvSpPr txBox="1"/>
          <p:nvPr>
            <p:custDataLst>
              <p:tags r:id="rId2"/>
            </p:custDataLst>
          </p:nvPr>
        </p:nvSpPr>
        <p:spPr>
          <a:xfrm>
            <a:off x="764402" y="5586421"/>
            <a:ext cx="10869930" cy="1135054"/>
          </a:xfrm>
          <a:prstGeom prst="rect">
            <a:avLst/>
          </a:prstGeom>
          <a:noFill/>
          <a:ln w="9525">
            <a:noFill/>
          </a:ln>
        </p:spPr>
        <p:txBody>
          <a:bodyPr wrap="square" anchor="t" anchorCtr="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这个过程不断延续只到达到水位的最大值（对应于图像中灰度级的最大值），这些大坝的边界对应于分水岭的分割线。</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normAutofit/>
          </a:bodyPr>
          <a:lstStyle/>
          <a:p>
            <a:r>
              <a:rPr lang="en-IE" altLang="zh-CN">
                <a:ea typeface="宋体" panose="02010600030101010101" pitchFamily="2" charset="-122"/>
                <a:sym typeface="+mn-ea"/>
              </a:rPr>
              <a:t>Thresholding</a:t>
            </a:r>
            <a:endParaRPr lang="en-IE"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5</a:t>
            </a:fld>
            <a:endParaRPr lang="en-US" dirty="0"/>
          </a:p>
        </p:txBody>
      </p:sp>
      <p:pic>
        <p:nvPicPr>
          <p:cNvPr id="3" name="图片 2" descr="20230119114156"/>
          <p:cNvPicPr>
            <a:picLocks noChangeAspect="1"/>
          </p:cNvPicPr>
          <p:nvPr/>
        </p:nvPicPr>
        <p:blipFill>
          <a:blip r:embed="rId10"/>
          <a:stretch>
            <a:fillRect/>
          </a:stretch>
        </p:blipFill>
        <p:spPr>
          <a:xfrm>
            <a:off x="1474788" y="1338560"/>
            <a:ext cx="10119360" cy="2877185"/>
          </a:xfrm>
          <a:prstGeom prst="rect">
            <a:avLst/>
          </a:prstGeom>
        </p:spPr>
      </p:pic>
      <p:sp>
        <p:nvSpPr>
          <p:cNvPr id="11273" name="Text Box 11"/>
          <p:cNvSpPr txBox="1"/>
          <p:nvPr>
            <p:custDataLst>
              <p:tags r:id="rId2"/>
            </p:custDataLst>
          </p:nvPr>
        </p:nvSpPr>
        <p:spPr>
          <a:xfrm>
            <a:off x="4259588" y="4387830"/>
            <a:ext cx="2050415" cy="829945"/>
          </a:xfrm>
          <a:prstGeom prst="rect">
            <a:avLst/>
          </a:prstGeom>
          <a:noFill/>
          <a:ln w="12700">
            <a:noFill/>
          </a:ln>
        </p:spPr>
        <p:txBody>
          <a:bodyPr wrap="square" anchor="t" anchorCtr="0">
            <a:spAutoFit/>
          </a:bodyPr>
          <a:lstStyle/>
          <a:p>
            <a:r>
              <a:rPr lang="en-US" altLang="zh-CN" sz="2400" dirty="0">
                <a:latin typeface="微软雅黑" panose="020B0503020204020204" pitchFamily="34" charset="-122"/>
                <a:ea typeface="微软雅黑" panose="020B0503020204020204" pitchFamily="34" charset="-122"/>
              </a:rPr>
              <a:t>Background:</a:t>
            </a:r>
          </a:p>
          <a:p>
            <a:r>
              <a:rPr lang="en-US" altLang="zh-CN" sz="2400" dirty="0">
                <a:latin typeface="微软雅黑" panose="020B0503020204020204" pitchFamily="34" charset="-122"/>
                <a:ea typeface="微软雅黑" panose="020B0503020204020204" pitchFamily="34" charset="-122"/>
              </a:rPr>
              <a:t>Object:</a:t>
            </a: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4139596469"/>
              </p:ext>
            </p:extLst>
          </p:nvPr>
        </p:nvGraphicFramePr>
        <p:xfrm>
          <a:off x="6218563" y="4387830"/>
          <a:ext cx="1591945" cy="447040"/>
        </p:xfrm>
        <a:graphic>
          <a:graphicData uri="http://schemas.openxmlformats.org/presentationml/2006/ole">
            <mc:AlternateContent xmlns:mc="http://schemas.openxmlformats.org/markup-compatibility/2006">
              <mc:Choice xmlns:v="urn:schemas-microsoft-com:vml" Requires="v">
                <p:oleObj spid="_x0000_s1314" r:id="rId11" imgW="723900" imgH="203200" progId="Equation.KSEE3">
                  <p:embed/>
                </p:oleObj>
              </mc:Choice>
              <mc:Fallback>
                <p:oleObj r:id="rId11" imgW="723900" imgH="203200" progId="Equation.KSEE3">
                  <p:embed/>
                  <p:pic>
                    <p:nvPicPr>
                      <p:cNvPr id="0" name="图片 1024"/>
                      <p:cNvPicPr/>
                      <p:nvPr/>
                    </p:nvPicPr>
                    <p:blipFill>
                      <a:blip r:embed="rId12"/>
                      <a:stretch>
                        <a:fillRect/>
                      </a:stretch>
                    </p:blipFill>
                    <p:spPr>
                      <a:xfrm>
                        <a:off x="6218563" y="4387830"/>
                        <a:ext cx="1591945" cy="44704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custDataLst>
              <p:tags r:id="rId3"/>
            </p:custDataLst>
            <p:extLst>
              <p:ext uri="{D42A27DB-BD31-4B8C-83A1-F6EECF244321}">
                <p14:modId xmlns:p14="http://schemas.microsoft.com/office/powerpoint/2010/main" val="2339981092"/>
              </p:ext>
            </p:extLst>
          </p:nvPr>
        </p:nvGraphicFramePr>
        <p:xfrm>
          <a:off x="6218563" y="4834870"/>
          <a:ext cx="1619885" cy="447040"/>
        </p:xfrm>
        <a:graphic>
          <a:graphicData uri="http://schemas.openxmlformats.org/presentationml/2006/ole">
            <mc:AlternateContent xmlns:mc="http://schemas.openxmlformats.org/markup-compatibility/2006">
              <mc:Choice xmlns:v="urn:schemas-microsoft-com:vml" Requires="v">
                <p:oleObj spid="_x0000_s1315" r:id="rId13" imgW="736600" imgH="203200" progId="Equation.KSEE3">
                  <p:embed/>
                </p:oleObj>
              </mc:Choice>
              <mc:Fallback>
                <p:oleObj r:id="rId13" imgW="736600" imgH="203200" progId="Equation.KSEE3">
                  <p:embed/>
                  <p:pic>
                    <p:nvPicPr>
                      <p:cNvPr id="0" name="图片 1024"/>
                      <p:cNvPicPr/>
                      <p:nvPr/>
                    </p:nvPicPr>
                    <p:blipFill>
                      <a:blip r:embed="rId14"/>
                      <a:stretch>
                        <a:fillRect/>
                      </a:stretch>
                    </p:blipFill>
                    <p:spPr>
                      <a:xfrm>
                        <a:off x="6218563" y="4834870"/>
                        <a:ext cx="1619885" cy="447040"/>
                      </a:xfrm>
                      <a:prstGeom prst="rect">
                        <a:avLst/>
                      </a:prstGeom>
                    </p:spPr>
                  </p:pic>
                </p:oleObj>
              </mc:Fallback>
            </mc:AlternateContent>
          </a:graphicData>
        </a:graphic>
      </p:graphicFrame>
      <p:sp>
        <p:nvSpPr>
          <p:cNvPr id="11274" name="Text Box 12"/>
          <p:cNvSpPr txBox="1"/>
          <p:nvPr>
            <p:custDataLst>
              <p:tags r:id="rId4"/>
            </p:custDataLst>
          </p:nvPr>
        </p:nvSpPr>
        <p:spPr>
          <a:xfrm>
            <a:off x="7823626" y="4387830"/>
            <a:ext cx="1998980" cy="1198880"/>
          </a:xfrm>
          <a:prstGeom prst="rect">
            <a:avLst/>
          </a:prstGeom>
          <a:noFill/>
          <a:ln w="12700">
            <a:noFill/>
          </a:ln>
        </p:spPr>
        <p:txBody>
          <a:bodyPr wrap="none" anchor="t" anchorCtr="0">
            <a:spAutoFit/>
          </a:bodyPr>
          <a:lstStyle/>
          <a:p>
            <a:pPr algn="l">
              <a:lnSpc>
                <a:spcPct val="100000"/>
              </a:lnSpc>
              <a:buClrTx/>
              <a:buSzTx/>
              <a:buNone/>
            </a:pPr>
            <a:r>
              <a:rPr lang="en-US" altLang="zh-CN" sz="2400" dirty="0">
                <a:latin typeface="微软雅黑" panose="020B0503020204020204" pitchFamily="34" charset="-122"/>
                <a:ea typeface="微软雅黑" panose="020B0503020204020204" pitchFamily="34" charset="-122"/>
              </a:rPr>
              <a:t>Background:</a:t>
            </a:r>
          </a:p>
          <a:p>
            <a:pPr algn="l">
              <a:lnSpc>
                <a:spcPct val="100000"/>
              </a:lnSpc>
              <a:buClrTx/>
              <a:buSzTx/>
              <a:buNone/>
            </a:pPr>
            <a:r>
              <a:rPr lang="en-US" altLang="zh-CN" sz="2400" dirty="0">
                <a:latin typeface="微软雅黑" panose="020B0503020204020204" pitchFamily="34" charset="-122"/>
                <a:ea typeface="微软雅黑" panose="020B0503020204020204" pitchFamily="34" charset="-122"/>
              </a:rPr>
              <a:t>Object1:</a:t>
            </a:r>
          </a:p>
          <a:p>
            <a:pPr algn="l">
              <a:lnSpc>
                <a:spcPct val="100000"/>
              </a:lnSpc>
              <a:buClrTx/>
              <a:buSzTx/>
              <a:buNone/>
            </a:pPr>
            <a:r>
              <a:rPr lang="en-US" altLang="zh-CN" sz="2400" dirty="0">
                <a:latin typeface="微软雅黑" panose="020B0503020204020204" pitchFamily="34" charset="-122"/>
                <a:ea typeface="微软雅黑" panose="020B0503020204020204" pitchFamily="34" charset="-122"/>
              </a:rPr>
              <a:t>Object2:</a:t>
            </a:r>
          </a:p>
        </p:txBody>
      </p:sp>
      <p:graphicFrame>
        <p:nvGraphicFramePr>
          <p:cNvPr id="7" name="对象 6">
            <a:hlinkClick r:id="" action="ppaction://ole?verb=0"/>
          </p:cNvPr>
          <p:cNvGraphicFramePr>
            <a:graphicFrameLocks noChangeAspect="1"/>
          </p:cNvGraphicFramePr>
          <p:nvPr>
            <p:custDataLst>
              <p:tags r:id="rId5"/>
            </p:custDataLst>
            <p:extLst>
              <p:ext uri="{D42A27DB-BD31-4B8C-83A1-F6EECF244321}">
                <p14:modId xmlns:p14="http://schemas.microsoft.com/office/powerpoint/2010/main" val="1389874400"/>
              </p:ext>
            </p:extLst>
          </p:nvPr>
        </p:nvGraphicFramePr>
        <p:xfrm>
          <a:off x="9945161" y="4358938"/>
          <a:ext cx="1619885" cy="475615"/>
        </p:xfrm>
        <a:graphic>
          <a:graphicData uri="http://schemas.openxmlformats.org/presentationml/2006/ole">
            <mc:AlternateContent xmlns:mc="http://schemas.openxmlformats.org/markup-compatibility/2006">
              <mc:Choice xmlns:v="urn:schemas-microsoft-com:vml" Requires="v">
                <p:oleObj spid="_x0000_s1316" r:id="rId15" imgW="736600" imgH="215900" progId="Equation.KSEE3">
                  <p:embed/>
                </p:oleObj>
              </mc:Choice>
              <mc:Fallback>
                <p:oleObj r:id="rId15" imgW="736600" imgH="215900" progId="Equation.KSEE3">
                  <p:embed/>
                  <p:pic>
                    <p:nvPicPr>
                      <p:cNvPr id="0" name="图片 1024"/>
                      <p:cNvPicPr/>
                      <p:nvPr/>
                    </p:nvPicPr>
                    <p:blipFill>
                      <a:blip r:embed="rId16"/>
                      <a:stretch>
                        <a:fillRect/>
                      </a:stretch>
                    </p:blipFill>
                    <p:spPr>
                      <a:xfrm>
                        <a:off x="9945161" y="4358938"/>
                        <a:ext cx="1619885" cy="475615"/>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custDataLst>
              <p:tags r:id="rId6"/>
            </p:custDataLst>
            <p:extLst>
              <p:ext uri="{D42A27DB-BD31-4B8C-83A1-F6EECF244321}">
                <p14:modId xmlns:p14="http://schemas.microsoft.com/office/powerpoint/2010/main" val="3465187344"/>
              </p:ext>
            </p:extLst>
          </p:nvPr>
        </p:nvGraphicFramePr>
        <p:xfrm>
          <a:off x="9358421" y="4741843"/>
          <a:ext cx="2234565" cy="475615"/>
        </p:xfrm>
        <a:graphic>
          <a:graphicData uri="http://schemas.openxmlformats.org/presentationml/2006/ole">
            <mc:AlternateContent xmlns:mc="http://schemas.openxmlformats.org/markup-compatibility/2006">
              <mc:Choice xmlns:v="urn:schemas-microsoft-com:vml" Requires="v">
                <p:oleObj spid="_x0000_s1317" r:id="rId17" imgW="1016000" imgH="215900" progId="Equation.KSEE3">
                  <p:embed/>
                </p:oleObj>
              </mc:Choice>
              <mc:Fallback>
                <p:oleObj r:id="rId17" imgW="1016000" imgH="215900" progId="Equation.KSEE3">
                  <p:embed/>
                  <p:pic>
                    <p:nvPicPr>
                      <p:cNvPr id="0" name="图片 1024"/>
                      <p:cNvPicPr/>
                      <p:nvPr/>
                    </p:nvPicPr>
                    <p:blipFill>
                      <a:blip r:embed="rId18"/>
                      <a:stretch>
                        <a:fillRect/>
                      </a:stretch>
                    </p:blipFill>
                    <p:spPr>
                      <a:xfrm>
                        <a:off x="9358421" y="4741843"/>
                        <a:ext cx="2234565" cy="47561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custDataLst>
              <p:tags r:id="rId7"/>
            </p:custDataLst>
            <p:extLst>
              <p:ext uri="{D42A27DB-BD31-4B8C-83A1-F6EECF244321}">
                <p14:modId xmlns:p14="http://schemas.microsoft.com/office/powerpoint/2010/main" val="420917099"/>
              </p:ext>
            </p:extLst>
          </p:nvPr>
        </p:nvGraphicFramePr>
        <p:xfrm>
          <a:off x="9945161" y="5110778"/>
          <a:ext cx="1647825" cy="475615"/>
        </p:xfrm>
        <a:graphic>
          <a:graphicData uri="http://schemas.openxmlformats.org/presentationml/2006/ole">
            <mc:AlternateContent xmlns:mc="http://schemas.openxmlformats.org/markup-compatibility/2006">
              <mc:Choice xmlns:v="urn:schemas-microsoft-com:vml" Requires="v">
                <p:oleObj spid="_x0000_s1318" r:id="rId19" imgW="749300" imgH="215900" progId="Equation.KSEE3">
                  <p:embed/>
                </p:oleObj>
              </mc:Choice>
              <mc:Fallback>
                <p:oleObj r:id="rId19" imgW="749300" imgH="215900" progId="Equation.KSEE3">
                  <p:embed/>
                  <p:pic>
                    <p:nvPicPr>
                      <p:cNvPr id="0" name="图片 1024"/>
                      <p:cNvPicPr/>
                      <p:nvPr/>
                    </p:nvPicPr>
                    <p:blipFill>
                      <a:blip r:embed="rId20"/>
                      <a:stretch>
                        <a:fillRect/>
                      </a:stretch>
                    </p:blipFill>
                    <p:spPr>
                      <a:xfrm>
                        <a:off x="9945161" y="5110778"/>
                        <a:ext cx="1647825" cy="475615"/>
                      </a:xfrm>
                      <a:prstGeom prst="rect">
                        <a:avLst/>
                      </a:prstGeom>
                    </p:spPr>
                  </p:pic>
                </p:oleObj>
              </mc:Fallback>
            </mc:AlternateContent>
          </a:graphicData>
        </a:graphic>
      </p:graphicFrame>
      <p:pic>
        <p:nvPicPr>
          <p:cNvPr id="6" name="图片 5"/>
          <p:cNvPicPr>
            <a:picLocks noChangeAspect="1"/>
          </p:cNvPicPr>
          <p:nvPr/>
        </p:nvPicPr>
        <p:blipFill>
          <a:blip r:embed="rId21"/>
          <a:stretch>
            <a:fillRect/>
          </a:stretch>
        </p:blipFill>
        <p:spPr>
          <a:xfrm>
            <a:off x="425974" y="4215745"/>
            <a:ext cx="3698911" cy="249586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50</a:t>
            </a:fld>
            <a:endParaRPr lang="en-US" dirty="0"/>
          </a:p>
        </p:txBody>
      </p:sp>
      <p:pic>
        <p:nvPicPr>
          <p:cNvPr id="80898" name="图片 2"/>
          <p:cNvPicPr>
            <a:picLocks noChangeAspect="1"/>
          </p:cNvPicPr>
          <p:nvPr>
            <p:custDataLst>
              <p:tags r:id="rId1"/>
            </p:custDataLst>
          </p:nvPr>
        </p:nvPicPr>
        <p:blipFill>
          <a:blip r:embed="rId7"/>
          <a:stretch>
            <a:fillRect/>
          </a:stretch>
        </p:blipFill>
        <p:spPr>
          <a:xfrm>
            <a:off x="929005" y="1311593"/>
            <a:ext cx="3470275" cy="3470275"/>
          </a:xfrm>
          <a:prstGeom prst="rect">
            <a:avLst/>
          </a:prstGeom>
          <a:noFill/>
          <a:ln w="9525">
            <a:noFill/>
          </a:ln>
        </p:spPr>
      </p:pic>
      <p:sp>
        <p:nvSpPr>
          <p:cNvPr id="80899" name="文本框 3"/>
          <p:cNvSpPr txBox="1"/>
          <p:nvPr>
            <p:custDataLst>
              <p:tags r:id="rId2"/>
            </p:custDataLst>
          </p:nvPr>
        </p:nvSpPr>
        <p:spPr>
          <a:xfrm>
            <a:off x="3288030" y="4941253"/>
            <a:ext cx="4762500" cy="460375"/>
          </a:xfrm>
          <a:prstGeom prst="rect">
            <a:avLst/>
          </a:prstGeom>
          <a:noFill/>
          <a:ln w="9525">
            <a:noFill/>
          </a:ln>
        </p:spPr>
        <p:txBody>
          <a:bodyPr anchor="t" anchorCtr="0">
            <a:spAutoFit/>
          </a:bodyPr>
          <a:lstStyle/>
          <a:p>
            <a:r>
              <a:rPr lang="en-US" altLang="zh-CN" sz="2400" dirty="0">
                <a:latin typeface="微软雅黑" panose="020B0503020204020204" pitchFamily="34" charset="-122"/>
                <a:ea typeface="微软雅黑" panose="020B0503020204020204" pitchFamily="34" charset="-122"/>
              </a:rPr>
              <a:t>The process of building dams.</a:t>
            </a:r>
            <a:endParaRPr lang="zh-CN" altLang="en-US" sz="2400" dirty="0">
              <a:latin typeface="微软雅黑" panose="020B0503020204020204" pitchFamily="34" charset="-122"/>
              <a:ea typeface="微软雅黑" panose="020B0503020204020204" pitchFamily="34" charset="-122"/>
            </a:endParaRPr>
          </a:p>
        </p:txBody>
      </p:sp>
      <p:pic>
        <p:nvPicPr>
          <p:cNvPr id="80900" name="图片 4"/>
          <p:cNvPicPr>
            <a:picLocks noChangeAspect="1"/>
          </p:cNvPicPr>
          <p:nvPr>
            <p:custDataLst>
              <p:tags r:id="rId3"/>
            </p:custDataLst>
          </p:nvPr>
        </p:nvPicPr>
        <p:blipFill>
          <a:blip r:embed="rId8"/>
          <a:stretch>
            <a:fillRect/>
          </a:stretch>
        </p:blipFill>
        <p:spPr>
          <a:xfrm>
            <a:off x="6606540" y="1311593"/>
            <a:ext cx="3546475" cy="3470275"/>
          </a:xfrm>
          <a:prstGeom prst="rect">
            <a:avLst/>
          </a:prstGeom>
          <a:noFill/>
          <a:ln w="9525">
            <a:noFill/>
          </a:ln>
        </p:spPr>
      </p:pic>
      <p:sp>
        <p:nvSpPr>
          <p:cNvPr id="8" name="箭头: 右 7"/>
          <p:cNvSpPr/>
          <p:nvPr>
            <p:custDataLst>
              <p:tags r:id="rId4"/>
            </p:custDataLst>
          </p:nvPr>
        </p:nvSpPr>
        <p:spPr bwMode="auto">
          <a:xfrm>
            <a:off x="5120005" y="2826385"/>
            <a:ext cx="894715" cy="60198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fontAlgn="base" hangingPunct="1">
              <a:buNone/>
            </a:pPr>
            <a:endParaRPr lang="en-US" altLang="en-US" strike="noStrike" noProof="1">
              <a:latin typeface="Arial" panose="020B0604020202020204" pitchFamily="34" charset="0"/>
            </a:endParaRPr>
          </a:p>
        </p:txBody>
      </p:sp>
      <p:sp>
        <p:nvSpPr>
          <p:cNvPr id="7" name="文本框 5"/>
          <p:cNvSpPr txBox="1"/>
          <p:nvPr>
            <p:custDataLst>
              <p:tags r:id="rId5"/>
            </p:custDataLst>
          </p:nvPr>
        </p:nvSpPr>
        <p:spPr>
          <a:xfrm>
            <a:off x="690577" y="5508405"/>
            <a:ext cx="10905490" cy="1135054"/>
          </a:xfrm>
          <a:prstGeom prst="rect">
            <a:avLst/>
          </a:prstGeom>
          <a:noFill/>
          <a:ln w="9525">
            <a:noFill/>
          </a:ln>
        </p:spPr>
        <p:txBody>
          <a:bodyPr wrap="square" anchor="t" anchorCtr="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这种方法的一个重要性质就是分水线组成一条连通路径，由此给出了区域之间的连续边界。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Morphological Watersheds </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51</a:t>
            </a:fld>
            <a:endParaRPr lang="en-US" dirty="0"/>
          </a:p>
        </p:txBody>
      </p:sp>
      <p:sp>
        <p:nvSpPr>
          <p:cNvPr id="81922" name="文本框 1"/>
          <p:cNvSpPr txBox="1"/>
          <p:nvPr>
            <p:custDataLst>
              <p:tags r:id="rId1"/>
            </p:custDataLst>
          </p:nvPr>
        </p:nvSpPr>
        <p:spPr>
          <a:xfrm>
            <a:off x="550931" y="1220097"/>
            <a:ext cx="11090275" cy="2306955"/>
          </a:xfrm>
          <a:prstGeom prst="rect">
            <a:avLst/>
          </a:prstGeom>
          <a:noFill/>
          <a:ln w="9525">
            <a:noFill/>
          </a:ln>
        </p:spPr>
        <p:txBody>
          <a:bodyPr wrap="square" anchor="t" anchorCtr="0">
            <a:spAutoFit/>
          </a:bodyPr>
          <a:lstStyle/>
          <a:p>
            <a:pPr marL="457200" indent="-457200" algn="just">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分水岭分割算法的主要应用是从背景中分割出灰度级较为一致的区域，那些在灰度级上变化较小的区域其梯度也较小。</a:t>
            </a:r>
            <a:endParaRPr lang="en-US" altLang="zh-CN" sz="2400" dirty="0">
              <a:latin typeface="微软雅黑" panose="020B0503020204020204" pitchFamily="34" charset="-122"/>
              <a:ea typeface="微软雅黑" panose="020B0503020204020204" pitchFamily="34" charset="-122"/>
            </a:endParaRPr>
          </a:p>
          <a:p>
            <a:pPr marL="457200" indent="-457200" algn="just">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因此，实际上我们经常将分水岭算法和图像梯度联系起来。</a:t>
            </a:r>
            <a:endParaRPr lang="en-US" altLang="zh-CN" sz="2400" dirty="0">
              <a:latin typeface="微软雅黑" panose="020B0503020204020204" pitchFamily="34" charset="-122"/>
              <a:ea typeface="微软雅黑" panose="020B0503020204020204" pitchFamily="34" charset="-122"/>
            </a:endParaRPr>
          </a:p>
          <a:p>
            <a:pPr marL="457200" indent="-457200" algn="just">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汇水盆地的局部最小值就可以与关注对象的小的梯度值联系起来了。</a:t>
            </a:r>
            <a:endParaRPr lang="en-US" altLang="zh-CN" sz="2400" dirty="0">
              <a:latin typeface="微软雅黑" panose="020B0503020204020204" pitchFamily="34" charset="-122"/>
              <a:ea typeface="微软雅黑" panose="020B0503020204020204" pitchFamily="34" charset="-122"/>
            </a:endParaRPr>
          </a:p>
        </p:txBody>
      </p:sp>
      <p:pic>
        <p:nvPicPr>
          <p:cNvPr id="5" name="图片 2"/>
          <p:cNvPicPr>
            <a:picLocks noChangeAspect="1"/>
          </p:cNvPicPr>
          <p:nvPr>
            <p:custDataLst>
              <p:tags r:id="rId2"/>
            </p:custDataLst>
          </p:nvPr>
        </p:nvPicPr>
        <p:blipFill>
          <a:blip r:embed="rId5"/>
          <a:stretch>
            <a:fillRect/>
          </a:stretch>
        </p:blipFill>
        <p:spPr>
          <a:xfrm>
            <a:off x="7076493" y="3824146"/>
            <a:ext cx="4450580" cy="2714766"/>
          </a:xfrm>
          <a:prstGeom prst="rect">
            <a:avLst/>
          </a:prstGeom>
          <a:noFill/>
          <a:ln w="9525">
            <a:noFill/>
          </a:ln>
        </p:spPr>
      </p:pic>
      <p:sp>
        <p:nvSpPr>
          <p:cNvPr id="6" name="文本框 1"/>
          <p:cNvSpPr txBox="1"/>
          <p:nvPr>
            <p:custDataLst>
              <p:tags r:id="rId3"/>
            </p:custDataLst>
          </p:nvPr>
        </p:nvSpPr>
        <p:spPr>
          <a:xfrm>
            <a:off x="550931" y="4342261"/>
            <a:ext cx="6697014" cy="1198880"/>
          </a:xfrm>
          <a:prstGeom prst="rect">
            <a:avLst/>
          </a:prstGeom>
          <a:noFill/>
          <a:ln w="9525">
            <a:noFill/>
          </a:ln>
        </p:spPr>
        <p:txBody>
          <a:bodyPr wrap="square" anchor="t" anchorCtr="0">
            <a:spAutoFit/>
          </a:bodyPr>
          <a:lstStyle/>
          <a:p>
            <a:pPr marL="457200" indent="-457200" algn="just">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水坝的构造以二值图像为基础。</a:t>
            </a:r>
            <a:endParaRPr lang="en-US" altLang="zh-CN" sz="2400" dirty="0">
              <a:latin typeface="微软雅黑" panose="020B0503020204020204" pitchFamily="34" charset="-122"/>
              <a:ea typeface="微软雅黑" panose="020B0503020204020204" pitchFamily="34" charset="-122"/>
            </a:endParaRPr>
          </a:p>
          <a:p>
            <a:pPr marL="457200" indent="-457200" algn="just">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构造水坝最简单的方法是使用形态学膨胀。</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Dam Construction</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52</a:t>
            </a:fld>
            <a:endParaRPr lang="en-US" dirty="0"/>
          </a:p>
        </p:txBody>
      </p:sp>
      <p:pic>
        <p:nvPicPr>
          <p:cNvPr id="83970" name="图片 3"/>
          <p:cNvPicPr>
            <a:picLocks noChangeAspect="1"/>
          </p:cNvPicPr>
          <p:nvPr>
            <p:custDataLst>
              <p:tags r:id="rId1"/>
            </p:custDataLst>
          </p:nvPr>
        </p:nvPicPr>
        <p:blipFill>
          <a:blip r:embed="rId6"/>
          <a:stretch>
            <a:fillRect/>
          </a:stretch>
        </p:blipFill>
        <p:spPr>
          <a:xfrm>
            <a:off x="436964" y="1292488"/>
            <a:ext cx="5626140" cy="3247707"/>
          </a:xfrm>
          <a:prstGeom prst="rect">
            <a:avLst/>
          </a:prstGeom>
          <a:noFill/>
          <a:ln w="9525">
            <a:noFill/>
          </a:ln>
        </p:spPr>
      </p:pic>
      <p:sp>
        <p:nvSpPr>
          <p:cNvPr id="83971" name="文本框 1"/>
          <p:cNvSpPr txBox="1"/>
          <p:nvPr>
            <p:custDataLst>
              <p:tags r:id="rId2"/>
            </p:custDataLst>
          </p:nvPr>
        </p:nvSpPr>
        <p:spPr>
          <a:xfrm>
            <a:off x="792749" y="5077626"/>
            <a:ext cx="4914569" cy="1200329"/>
          </a:xfrm>
          <a:prstGeom prst="rect">
            <a:avLst/>
          </a:prstGeom>
          <a:noFill/>
          <a:ln w="9525">
            <a:noFill/>
          </a:ln>
        </p:spPr>
        <p:txBody>
          <a:bodyPr wrap="square" anchor="t" anchorCtr="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）显示了两个汇水盆地的部分区域在淹没步骤的第</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步时的图像。</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2"/>
          <p:cNvPicPr>
            <a:picLocks noChangeAspect="1"/>
          </p:cNvPicPr>
          <p:nvPr>
            <p:custDataLst>
              <p:tags r:id="rId3"/>
            </p:custDataLst>
          </p:nvPr>
        </p:nvPicPr>
        <p:blipFill>
          <a:blip r:embed="rId7"/>
          <a:srcRect r="5685"/>
          <a:stretch>
            <a:fillRect/>
          </a:stretch>
        </p:blipFill>
        <p:spPr>
          <a:xfrm>
            <a:off x="6494497" y="1552410"/>
            <a:ext cx="4897441" cy="2987785"/>
          </a:xfrm>
          <a:prstGeom prst="rect">
            <a:avLst/>
          </a:prstGeom>
          <a:noFill/>
          <a:ln w="9525">
            <a:noFill/>
          </a:ln>
        </p:spPr>
      </p:pic>
      <p:sp>
        <p:nvSpPr>
          <p:cNvPr id="7" name="文本框 1"/>
          <p:cNvSpPr txBox="1"/>
          <p:nvPr>
            <p:custDataLst>
              <p:tags r:id="rId4"/>
            </p:custDataLst>
          </p:nvPr>
        </p:nvSpPr>
        <p:spPr>
          <a:xfrm>
            <a:off x="6353877" y="4830506"/>
            <a:ext cx="5406103" cy="918845"/>
          </a:xfrm>
          <a:prstGeom prst="rect">
            <a:avLst/>
          </a:prstGeom>
          <a:noFill/>
          <a:ln w="9525">
            <a:noFill/>
          </a:ln>
        </p:spPr>
        <p:txBody>
          <a:bodyPr anchor="t" anchorCtr="0">
            <a:no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）显示了下一步淹没（第</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步）的情况。水已经从一个盆地溢出到了另外一个盆地，所以必须</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构造水坝</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进行阻止。</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Dam Construction</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53</a:t>
            </a:fld>
            <a:endParaRPr lang="en-US" dirty="0"/>
          </a:p>
        </p:txBody>
      </p:sp>
      <p:pic>
        <p:nvPicPr>
          <p:cNvPr id="88066" name="图片 4"/>
          <p:cNvPicPr>
            <a:picLocks noChangeAspect="1"/>
          </p:cNvPicPr>
          <p:nvPr>
            <p:custDataLst>
              <p:tags r:id="rId1"/>
            </p:custDataLst>
          </p:nvPr>
        </p:nvPicPr>
        <p:blipFill>
          <a:blip r:embed="rId4"/>
          <a:stretch>
            <a:fillRect/>
          </a:stretch>
        </p:blipFill>
        <p:spPr>
          <a:xfrm>
            <a:off x="3026318" y="1130720"/>
            <a:ext cx="5802280" cy="3421297"/>
          </a:xfrm>
          <a:prstGeom prst="rect">
            <a:avLst/>
          </a:prstGeom>
          <a:noFill/>
          <a:ln w="9525">
            <a:noFill/>
          </a:ln>
        </p:spPr>
      </p:pic>
      <p:sp>
        <p:nvSpPr>
          <p:cNvPr id="5" name="文本框 1"/>
          <p:cNvSpPr txBox="1"/>
          <p:nvPr>
            <p:custDataLst>
              <p:tags r:id="rId2"/>
            </p:custDataLst>
          </p:nvPr>
        </p:nvSpPr>
        <p:spPr>
          <a:xfrm>
            <a:off x="658273" y="4627660"/>
            <a:ext cx="10839312" cy="2246769"/>
          </a:xfrm>
          <a:prstGeom prst="rect">
            <a:avLst/>
          </a:prstGeom>
          <a:noFill/>
          <a:ln w="9525">
            <a:noFill/>
          </a:ln>
        </p:spPr>
        <p:txBody>
          <a:bodyPr wrap="square" anchor="t" anchorCtr="0">
            <a:spAutoFit/>
          </a:bodyPr>
          <a:lstStyle/>
          <a:p>
            <a:pPr marL="457200" indent="-457200" algn="just">
              <a:spcBef>
                <a:spcPts val="1200"/>
              </a:spcBef>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上图中，第一次膨胀（浅灰色）扩展了每个原始连通分量的边界。</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a:spcBef>
                <a:spcPts val="1200"/>
              </a:spcBef>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在第二次膨胀中（图中显示为黑色），被标记成右图中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叉线</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显示的单像素宽路径，就是我们希望的分割水坝。</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a:spcBef>
                <a:spcPts val="1200"/>
              </a:spcBef>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在水坝的位置上设置为一个大于图像灰度级的值，可以防止当水位升高时漫过构建的水坝。</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2"/>
          <p:cNvPicPr>
            <a:picLocks noChangeAspect="1"/>
          </p:cNvPicPr>
          <p:nvPr>
            <p:custDataLst>
              <p:tags r:id="rId1"/>
            </p:custDataLst>
          </p:nvPr>
        </p:nvPicPr>
        <p:blipFill>
          <a:blip r:embed="rId6"/>
          <a:stretch>
            <a:fillRect/>
          </a:stretch>
        </p:blipFill>
        <p:spPr>
          <a:xfrm>
            <a:off x="2838589" y="1107922"/>
            <a:ext cx="5748822" cy="2870890"/>
          </a:xfrm>
          <a:prstGeom prst="rect">
            <a:avLst/>
          </a:prstGeom>
          <a:noFill/>
          <a:ln w="9525">
            <a:noFill/>
          </a:ln>
        </p:spPr>
      </p:pic>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Watershed Segmentation Algorithm</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54</a:t>
            </a:fld>
            <a:endParaRPr lang="en-US" dirty="0"/>
          </a:p>
        </p:txBody>
      </p:sp>
      <p:sp>
        <p:nvSpPr>
          <p:cNvPr id="90115" name="文本框 3"/>
          <p:cNvSpPr txBox="1"/>
          <p:nvPr>
            <p:custDataLst>
              <p:tags r:id="rId2"/>
            </p:custDataLst>
          </p:nvPr>
        </p:nvSpPr>
        <p:spPr>
          <a:xfrm>
            <a:off x="330927" y="2290717"/>
            <a:ext cx="2838588" cy="400110"/>
          </a:xfrm>
          <a:prstGeom prst="rect">
            <a:avLst/>
          </a:prstGeom>
          <a:noFill/>
          <a:ln w="9525">
            <a:noFill/>
          </a:ln>
        </p:spPr>
        <p:txBody>
          <a:bodyPr wrap="square" anchor="t" anchorCtr="0">
            <a:spAutoFit/>
          </a:bodyPr>
          <a:lstStyle/>
          <a:p>
            <a:r>
              <a:rPr lang="en-US" altLang="zh-CN" sz="2000" dirty="0">
                <a:latin typeface="微软雅黑" panose="020B0503020204020204" pitchFamily="34" charset="-122"/>
                <a:ea typeface="微软雅黑" panose="020B0503020204020204" pitchFamily="34" charset="-122"/>
              </a:rPr>
              <a:t>a) Original Image</a:t>
            </a:r>
            <a:endParaRPr lang="zh-CN" altLang="en-US" sz="2000" dirty="0">
              <a:latin typeface="微软雅黑" panose="020B0503020204020204" pitchFamily="34" charset="-122"/>
              <a:ea typeface="微软雅黑" panose="020B0503020204020204" pitchFamily="34" charset="-122"/>
            </a:endParaRPr>
          </a:p>
        </p:txBody>
      </p:sp>
      <p:pic>
        <p:nvPicPr>
          <p:cNvPr id="6" name="图片 1"/>
          <p:cNvPicPr>
            <a:picLocks noChangeAspect="1"/>
          </p:cNvPicPr>
          <p:nvPr>
            <p:custDataLst>
              <p:tags r:id="rId3"/>
            </p:custDataLst>
          </p:nvPr>
        </p:nvPicPr>
        <p:blipFill>
          <a:blip r:embed="rId7"/>
          <a:stretch>
            <a:fillRect/>
          </a:stretch>
        </p:blipFill>
        <p:spPr>
          <a:xfrm>
            <a:off x="2813811" y="3891351"/>
            <a:ext cx="5773600" cy="2871196"/>
          </a:xfrm>
          <a:prstGeom prst="rect">
            <a:avLst/>
          </a:prstGeom>
          <a:noFill/>
          <a:ln w="9525">
            <a:noFill/>
          </a:ln>
        </p:spPr>
      </p:pic>
      <p:sp>
        <p:nvSpPr>
          <p:cNvPr id="3" name="矩形 2"/>
          <p:cNvSpPr/>
          <p:nvPr/>
        </p:nvSpPr>
        <p:spPr>
          <a:xfrm>
            <a:off x="8794015" y="2321522"/>
            <a:ext cx="2337499"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b)Image Gradient</a:t>
            </a:r>
            <a:endParaRPr lang="zh-CN" altLang="en-US" sz="2000" dirty="0">
              <a:latin typeface="微软雅黑" panose="020B0503020204020204" pitchFamily="34" charset="-122"/>
              <a:ea typeface="微软雅黑" panose="020B0503020204020204" pitchFamily="34" charset="-122"/>
            </a:endParaRPr>
          </a:p>
        </p:txBody>
      </p:sp>
      <p:sp>
        <p:nvSpPr>
          <p:cNvPr id="4" name="矩形 3"/>
          <p:cNvSpPr/>
          <p:nvPr/>
        </p:nvSpPr>
        <p:spPr>
          <a:xfrm>
            <a:off x="216955" y="4819117"/>
            <a:ext cx="2534196"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c) Watershed lines superimposed on the gradient image.</a:t>
            </a:r>
          </a:p>
        </p:txBody>
      </p:sp>
      <p:sp>
        <p:nvSpPr>
          <p:cNvPr id="9" name="文本框 3"/>
          <p:cNvSpPr txBox="1"/>
          <p:nvPr>
            <p:custDataLst>
              <p:tags r:id="rId4"/>
            </p:custDataLst>
          </p:nvPr>
        </p:nvSpPr>
        <p:spPr>
          <a:xfrm>
            <a:off x="8794015" y="4772951"/>
            <a:ext cx="2580087" cy="1015663"/>
          </a:xfrm>
          <a:prstGeom prst="rect">
            <a:avLst/>
          </a:prstGeom>
          <a:noFill/>
          <a:ln w="9525">
            <a:noFill/>
          </a:ln>
        </p:spPr>
        <p:txBody>
          <a:bodyPr wrap="square" anchor="t" anchorCtr="0">
            <a:spAutoFit/>
          </a:bodyPr>
          <a:lstStyle/>
          <a:p>
            <a:r>
              <a:rPr lang="en-US" altLang="zh-CN" sz="2000" dirty="0">
                <a:latin typeface="微软雅黑" panose="020B0503020204020204" pitchFamily="34" charset="-122"/>
                <a:ea typeface="微软雅黑" panose="020B0503020204020204" pitchFamily="34" charset="-122"/>
              </a:rPr>
              <a:t>d) Watershed lines superimposed on the original image.</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Watershed Segmentation Algorithm</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55</a:t>
            </a:fld>
            <a:endParaRPr lang="en-US" dirty="0"/>
          </a:p>
        </p:txBody>
      </p:sp>
      <p:sp>
        <p:nvSpPr>
          <p:cNvPr id="94210" name="文本框 4"/>
          <p:cNvSpPr txBox="1"/>
          <p:nvPr>
            <p:custDataLst>
              <p:tags r:id="rId1"/>
            </p:custDataLst>
          </p:nvPr>
        </p:nvSpPr>
        <p:spPr>
          <a:xfrm>
            <a:off x="572080" y="1125793"/>
            <a:ext cx="11272258" cy="1754326"/>
          </a:xfrm>
          <a:prstGeom prst="rect">
            <a:avLst/>
          </a:prstGeom>
          <a:noFill/>
          <a:ln w="9525">
            <a:noFill/>
          </a:ln>
        </p:spPr>
        <p:txBody>
          <a:bodyPr wrap="square" anchor="t" anchorCtr="0">
            <a:spAutoFit/>
          </a:bodyPr>
          <a:lstStyle/>
          <a:p>
            <a:pPr eaLnBrk="0" hangingPunct="0">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用上面的算法对图像进行分水岭运算，通常会因为噪声或梯度的局部不规则性导致过度分割（</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over-segmented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），即图像被分割得太细，这是由于图像中有非常多的局部极小值点，每个点都会自成一个小区域。</a:t>
            </a:r>
          </a:p>
        </p:txBody>
      </p:sp>
      <p:pic>
        <p:nvPicPr>
          <p:cNvPr id="3" name="图片 2"/>
          <p:cNvPicPr>
            <a:picLocks noChangeAspect="1"/>
          </p:cNvPicPr>
          <p:nvPr>
            <p:custDataLst>
              <p:tags r:id="rId2"/>
            </p:custDataLst>
          </p:nvPr>
        </p:nvPicPr>
        <p:blipFill>
          <a:blip r:embed="rId6"/>
          <a:stretch>
            <a:fillRect/>
          </a:stretch>
        </p:blipFill>
        <p:spPr>
          <a:xfrm>
            <a:off x="2255078" y="3037398"/>
            <a:ext cx="3452937" cy="3452937"/>
          </a:xfrm>
          <a:prstGeom prst="rect">
            <a:avLst/>
          </a:prstGeom>
          <a:noFill/>
          <a:ln w="9525">
            <a:noFill/>
          </a:ln>
        </p:spPr>
      </p:pic>
      <p:pic>
        <p:nvPicPr>
          <p:cNvPr id="4" name="图片 3"/>
          <p:cNvPicPr>
            <a:picLocks noChangeAspect="1"/>
          </p:cNvPicPr>
          <p:nvPr>
            <p:custDataLst>
              <p:tags r:id="rId3"/>
            </p:custDataLst>
          </p:nvPr>
        </p:nvPicPr>
        <p:blipFill>
          <a:blip r:embed="rId7"/>
          <a:stretch>
            <a:fillRect/>
          </a:stretch>
        </p:blipFill>
        <p:spPr>
          <a:xfrm>
            <a:off x="6337190" y="3045985"/>
            <a:ext cx="3444350" cy="34443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Watershed Segmentation Algorithm</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56</a:t>
            </a:fld>
            <a:endParaRPr lang="en-US" dirty="0"/>
          </a:p>
        </p:txBody>
      </p:sp>
      <p:sp>
        <p:nvSpPr>
          <p:cNvPr id="96258" name="文本框 6"/>
          <p:cNvSpPr txBox="1"/>
          <p:nvPr>
            <p:custDataLst>
              <p:tags r:id="rId1"/>
            </p:custDataLst>
          </p:nvPr>
        </p:nvSpPr>
        <p:spPr>
          <a:xfrm>
            <a:off x="584199" y="1217488"/>
            <a:ext cx="11174413" cy="5139869"/>
          </a:xfrm>
          <a:prstGeom prst="rect">
            <a:avLst/>
          </a:prstGeom>
          <a:noFill/>
          <a:ln w="9525">
            <a:noFill/>
          </a:ln>
        </p:spPr>
        <p:txBody>
          <a:bodyPr wrap="square" anchor="t" anchorCtr="0">
            <a:spAutoFit/>
          </a:bodyPr>
          <a:lstStyle/>
          <a:p>
            <a:pPr eaLnBrk="0" hangingPunct="0">
              <a:lnSpc>
                <a:spcPct val="150000"/>
              </a:lnSpc>
              <a:spcBef>
                <a:spcPts val="12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解决方法：</a:t>
            </a:r>
          </a:p>
          <a:p>
            <a:pPr eaLnBrk="0" hangingPunct="0">
              <a:lnSpc>
                <a:spcPct val="150000"/>
              </a:lnSpc>
              <a:spcBef>
                <a:spcPts val="1200"/>
              </a:spcBef>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对图像进行高斯平滑操作，抹除很多小的最小值，这些小分区就会合并。</a:t>
            </a:r>
          </a:p>
          <a:p>
            <a:pPr eaLnBrk="0" hangingPunct="0">
              <a:lnSpc>
                <a:spcPct val="150000"/>
              </a:lnSpc>
              <a:spcBef>
                <a:spcPts val="1200"/>
              </a:spcBef>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不从最小值开始增长，可以将相对较高的灰度值像素作为起始点（需要用户手动标记），从标记处开始进行淹没，则很多小区域都会被合并为一个区域，这被称为</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基于图像标记</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(mark)</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的分水岭算法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rtl="0" eaLnBrk="0" fontAlgn="base" hangingPunct="0">
              <a:lnSpc>
                <a:spcPct val="150000"/>
              </a:lnSpc>
              <a:spcBef>
                <a:spcPts val="1200"/>
              </a:spcBef>
              <a:spcAft>
                <a:spcPct val="0"/>
              </a:spcAft>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与感兴趣目标相关的标记称为内部标记，与背景相关的称为外部标记。</a:t>
            </a: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rtl="0" eaLnBrk="0" fontAlgn="base" hangingPunct="0">
              <a:lnSpc>
                <a:spcPct val="150000"/>
              </a:lnSpc>
              <a:spcBef>
                <a:spcPts val="1200"/>
              </a:spcBef>
              <a:spcAft>
                <a:spcPct val="0"/>
              </a:spcAft>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例如，假设内部标记：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）被更高“海拔”的点包围的区域；</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）区域中形成连通分量的那些点；</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）连通分量中具有相近灰度级的点。</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Watershed Segmentation Algorithm</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57</a:t>
            </a:fld>
            <a:endParaRPr lang="en-US" dirty="0"/>
          </a:p>
        </p:txBody>
      </p:sp>
      <p:sp>
        <p:nvSpPr>
          <p:cNvPr id="98306" name="文本框 4"/>
          <p:cNvSpPr txBox="1"/>
          <p:nvPr>
            <p:custDataLst>
              <p:tags r:id="rId1"/>
            </p:custDataLst>
          </p:nvPr>
        </p:nvSpPr>
        <p:spPr>
          <a:xfrm>
            <a:off x="565702" y="1163491"/>
            <a:ext cx="10977245" cy="1944370"/>
          </a:xfrm>
          <a:prstGeom prst="rect">
            <a:avLst/>
          </a:prstGeom>
          <a:noFill/>
          <a:ln w="9525">
            <a:noFill/>
          </a:ln>
        </p:spPr>
        <p:txBody>
          <a:bodyPr anchor="t" anchorCtr="0">
            <a:noAutofit/>
          </a:bodyPr>
          <a:lstStyle/>
          <a:p>
            <a:pPr marL="342900" indent="-342900" eaLnBrk="0" hangingPunct="0">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对前面的图像，先进行平滑，抑制噪声的影响。</a:t>
            </a:r>
            <a:endParaRPr lang="en-US" altLang="zh-CN" sz="2400" dirty="0">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采用内部标记的方式在原图中对感兴趣的目标进行标记（红色区域），对标记的图像用分水岭算法得到左图结果。</a:t>
            </a:r>
            <a:endParaRPr lang="en-US" altLang="zh-CN" sz="2400" dirty="0">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对左图分割的每个区域（仅包含对象和背景）再一次应用分水岭分割算法，即可得到右侧分割结果。</a:t>
            </a:r>
          </a:p>
        </p:txBody>
      </p:sp>
      <p:pic>
        <p:nvPicPr>
          <p:cNvPr id="98307" name="Picture 2"/>
          <p:cNvPicPr>
            <a:picLocks noChangeAspect="1"/>
          </p:cNvPicPr>
          <p:nvPr>
            <p:custDataLst>
              <p:tags r:id="rId2"/>
            </p:custDataLst>
          </p:nvPr>
        </p:nvPicPr>
        <p:blipFill>
          <a:blip r:embed="rId6"/>
          <a:stretch>
            <a:fillRect/>
          </a:stretch>
        </p:blipFill>
        <p:spPr>
          <a:xfrm>
            <a:off x="2106295" y="3216275"/>
            <a:ext cx="3467100" cy="3467100"/>
          </a:xfrm>
          <a:prstGeom prst="rect">
            <a:avLst/>
          </a:prstGeom>
          <a:noFill/>
          <a:ln w="9525">
            <a:noFill/>
          </a:ln>
        </p:spPr>
      </p:pic>
      <p:pic>
        <p:nvPicPr>
          <p:cNvPr id="98308" name="Picture 4"/>
          <p:cNvPicPr>
            <a:picLocks noChangeAspect="1"/>
          </p:cNvPicPr>
          <p:nvPr>
            <p:custDataLst>
              <p:tags r:id="rId3"/>
            </p:custDataLst>
          </p:nvPr>
        </p:nvPicPr>
        <p:blipFill>
          <a:blip r:embed="rId7"/>
          <a:stretch>
            <a:fillRect/>
          </a:stretch>
        </p:blipFill>
        <p:spPr>
          <a:xfrm>
            <a:off x="5892483" y="3216275"/>
            <a:ext cx="3467100" cy="3467100"/>
          </a:xfrm>
          <a:prstGeom prst="rect">
            <a:avLst/>
          </a:prstGeom>
          <a:noFill/>
          <a:ln w="9525">
            <a:noFill/>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altLang="zh-CN">
                <a:ea typeface="宋体" panose="02010600030101010101" pitchFamily="2" charset="-122"/>
                <a:sym typeface="+mn-ea"/>
              </a:rPr>
              <a:t>Watershed Segmentation Algorithm</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58</a:t>
            </a:fld>
            <a:endParaRPr lang="en-US" dirty="0"/>
          </a:p>
        </p:txBody>
      </p:sp>
      <p:pic>
        <p:nvPicPr>
          <p:cNvPr id="100354" name="图片 1"/>
          <p:cNvPicPr>
            <a:picLocks noChangeAspect="1"/>
          </p:cNvPicPr>
          <p:nvPr>
            <p:custDataLst>
              <p:tags r:id="rId1"/>
            </p:custDataLst>
          </p:nvPr>
        </p:nvPicPr>
        <p:blipFill>
          <a:blip r:embed="rId7"/>
          <a:stretch>
            <a:fillRect/>
          </a:stretch>
        </p:blipFill>
        <p:spPr>
          <a:xfrm>
            <a:off x="2883853" y="1218565"/>
            <a:ext cx="2689225" cy="2689225"/>
          </a:xfrm>
          <a:prstGeom prst="rect">
            <a:avLst/>
          </a:prstGeom>
          <a:noFill/>
          <a:ln w="9525">
            <a:noFill/>
          </a:ln>
        </p:spPr>
      </p:pic>
      <p:pic>
        <p:nvPicPr>
          <p:cNvPr id="100355" name="图片 2"/>
          <p:cNvPicPr>
            <a:picLocks noChangeAspect="1"/>
          </p:cNvPicPr>
          <p:nvPr>
            <p:custDataLst>
              <p:tags r:id="rId2"/>
            </p:custDataLst>
          </p:nvPr>
        </p:nvPicPr>
        <p:blipFill>
          <a:blip r:embed="rId8"/>
          <a:stretch>
            <a:fillRect/>
          </a:stretch>
        </p:blipFill>
        <p:spPr>
          <a:xfrm>
            <a:off x="6146165" y="1218565"/>
            <a:ext cx="2689225" cy="2689225"/>
          </a:xfrm>
          <a:prstGeom prst="rect">
            <a:avLst/>
          </a:prstGeom>
          <a:noFill/>
          <a:ln w="9525">
            <a:noFill/>
          </a:ln>
        </p:spPr>
      </p:pic>
      <p:pic>
        <p:nvPicPr>
          <p:cNvPr id="100356" name="Picture 2"/>
          <p:cNvPicPr>
            <a:picLocks noChangeAspect="1"/>
          </p:cNvPicPr>
          <p:nvPr>
            <p:custDataLst>
              <p:tags r:id="rId3"/>
            </p:custDataLst>
          </p:nvPr>
        </p:nvPicPr>
        <p:blipFill>
          <a:blip r:embed="rId9"/>
          <a:stretch>
            <a:fillRect/>
          </a:stretch>
        </p:blipFill>
        <p:spPr>
          <a:xfrm>
            <a:off x="2883853" y="3983990"/>
            <a:ext cx="2689225" cy="2689225"/>
          </a:xfrm>
          <a:prstGeom prst="rect">
            <a:avLst/>
          </a:prstGeom>
          <a:noFill/>
          <a:ln w="9525">
            <a:noFill/>
          </a:ln>
        </p:spPr>
      </p:pic>
      <p:pic>
        <p:nvPicPr>
          <p:cNvPr id="100357" name="Picture 4"/>
          <p:cNvPicPr>
            <a:picLocks noChangeAspect="1"/>
          </p:cNvPicPr>
          <p:nvPr>
            <p:custDataLst>
              <p:tags r:id="rId4"/>
            </p:custDataLst>
          </p:nvPr>
        </p:nvPicPr>
        <p:blipFill>
          <a:blip r:embed="rId10"/>
          <a:stretch>
            <a:fillRect/>
          </a:stretch>
        </p:blipFill>
        <p:spPr>
          <a:xfrm>
            <a:off x="6146165" y="3983990"/>
            <a:ext cx="2689225" cy="2689225"/>
          </a:xfrm>
          <a:prstGeom prst="rect">
            <a:avLst/>
          </a:prstGeom>
          <a:noFill/>
          <a:ln w="9525">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Summary</a:t>
            </a:r>
            <a:endParaRPr lang="en-US" altLang="zh-CN"/>
          </a:p>
        </p:txBody>
      </p:sp>
      <p:sp>
        <p:nvSpPr>
          <p:cNvPr id="2" name="灯片编号占位符 1"/>
          <p:cNvSpPr>
            <a:spLocks noGrp="1"/>
          </p:cNvSpPr>
          <p:nvPr>
            <p:ph type="sldNum" sz="quarter" idx="12"/>
          </p:nvPr>
        </p:nvSpPr>
        <p:spPr/>
        <p:txBody>
          <a:bodyPr/>
          <a:lstStyle/>
          <a:p>
            <a:fld id="{48F63A3B-78C7-47BE-AE5E-E10140E04643}" type="slidenum">
              <a:rPr lang="en-US" smtClean="0"/>
              <a:t>59</a:t>
            </a:fld>
            <a:endParaRPr lang="en-US" dirty="0"/>
          </a:p>
        </p:txBody>
      </p:sp>
      <p:sp>
        <p:nvSpPr>
          <p:cNvPr id="112642" name="Rectangle 3"/>
          <p:cNvSpPr>
            <a:spLocks noGrp="1"/>
          </p:cNvSpPr>
          <p:nvPr>
            <p:ph idx="1"/>
            <p:custDataLst>
              <p:tags r:id="rId1"/>
            </p:custDataLst>
          </p:nvPr>
        </p:nvSpPr>
        <p:spPr>
          <a:xfrm>
            <a:off x="620395" y="1333499"/>
            <a:ext cx="10832696" cy="4882573"/>
          </a:xfrm>
        </p:spPr>
        <p:txBody>
          <a:bodyPr vert="horz" wrap="square" lIns="91440" tIns="45720" rIns="91440" bIns="45720" anchor="t" anchorCtr="0">
            <a:normAutofit/>
          </a:bodyPr>
          <a:lstStyle/>
          <a:p>
            <a:pPr marL="0" indent="0" eaLnBrk="1" hangingPunct="1">
              <a:lnSpc>
                <a:spcPct val="150000"/>
              </a:lnSpc>
              <a:buNone/>
            </a:pPr>
            <a:r>
              <a:rPr lang="en-IE" altLang="zh-CN" dirty="0"/>
              <a:t>There are many other segmentation technologies:</a:t>
            </a:r>
          </a:p>
          <a:p>
            <a:pPr marL="342900" indent="-342900" eaLnBrk="1" hangingPunct="1">
              <a:lnSpc>
                <a:spcPct val="150000"/>
              </a:lnSpc>
              <a:buFont typeface="Wingdings" panose="05000000000000000000" pitchFamily="2" charset="2"/>
              <a:buChar char="n"/>
            </a:pPr>
            <a:r>
              <a:rPr lang="en-IE" altLang="zh-CN" dirty="0"/>
              <a:t>Susan Operators</a:t>
            </a:r>
          </a:p>
          <a:p>
            <a:pPr marL="342900" indent="-342900" eaLnBrk="1" hangingPunct="1">
              <a:lnSpc>
                <a:spcPct val="150000"/>
              </a:lnSpc>
              <a:buFont typeface="Wingdings" panose="05000000000000000000" pitchFamily="2" charset="2"/>
              <a:buChar char="n"/>
            </a:pPr>
            <a:r>
              <a:rPr lang="en-IE" altLang="zh-CN" dirty="0"/>
              <a:t>Snake modal</a:t>
            </a:r>
          </a:p>
          <a:p>
            <a:pPr marL="342900" indent="-342900" eaLnBrk="1" hangingPunct="1">
              <a:lnSpc>
                <a:spcPct val="150000"/>
              </a:lnSpc>
              <a:buFont typeface="Wingdings" panose="05000000000000000000" pitchFamily="2" charset="2"/>
              <a:buChar char="n"/>
            </a:pPr>
            <a:r>
              <a:rPr lang="en-IE" altLang="zh-CN" dirty="0"/>
              <a:t>Global Hough Transform</a:t>
            </a:r>
          </a:p>
          <a:p>
            <a:pPr marL="342900" indent="-342900" eaLnBrk="1" hangingPunct="1">
              <a:lnSpc>
                <a:spcPct val="150000"/>
              </a:lnSpc>
              <a:buFont typeface="Wingdings" panose="05000000000000000000" pitchFamily="2" charset="2"/>
              <a:buChar char="n"/>
            </a:pPr>
            <a:r>
              <a:rPr lang="en-IE" altLang="zh-CN" dirty="0"/>
              <a:t>….</a:t>
            </a:r>
            <a:endParaRPr lang="en-US" altLang="zh-CN" dirty="0"/>
          </a:p>
          <a:p>
            <a:pPr marL="0" indent="0" eaLnBrk="1" hangingPunct="1">
              <a:buNone/>
            </a:pPr>
            <a:endParaRPr lang="zh-CN" altLang="en-US" sz="20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algn="l" eaLnBrk="1" hangingPunct="1">
              <a:buClrTx/>
              <a:buSzTx/>
              <a:buFontTx/>
            </a:pPr>
            <a:r>
              <a:rPr lang="en-IE" altLang="zh-CN">
                <a:ea typeface="宋体" panose="02010600030101010101" pitchFamily="2" charset="-122"/>
                <a:sym typeface="+mn-ea"/>
              </a:rPr>
              <a:t>Thresholding</a:t>
            </a:r>
            <a:endParaRPr lang="en-IE" altLang="zh-CN">
              <a:ea typeface="宋体" panose="02010600030101010101" pitchFamily="2" charset="-122"/>
            </a:endParaRPr>
          </a:p>
        </p:txBody>
      </p:sp>
      <p:sp>
        <p:nvSpPr>
          <p:cNvPr id="15362" name="Rectangle 3"/>
          <p:cNvSpPr>
            <a:spLocks noGrp="1" noChangeArrowheads="1"/>
          </p:cNvSpPr>
          <p:nvPr>
            <p:ph idx="1"/>
          </p:nvPr>
        </p:nvSpPr>
        <p:spPr>
          <a:xfrm>
            <a:off x="549910" y="1236345"/>
            <a:ext cx="2969260" cy="448310"/>
          </a:xfrm>
        </p:spPr>
        <p:txBody>
          <a:bodyPr>
            <a:normAutofit fontScale="97500"/>
          </a:bodyPr>
          <a:lstStyle/>
          <a:p>
            <a:pPr marL="0" indent="0" eaLnBrk="1" hangingPunct="1"/>
            <a:r>
              <a:rPr lang="en-IE" altLang="zh-CN" dirty="0">
                <a:ea typeface="宋体" panose="02010600030101010101" pitchFamily="2" charset="-122"/>
                <a:sym typeface="+mn-ea"/>
              </a:rPr>
              <a:t>More general form:</a:t>
            </a:r>
            <a:endParaRPr lang="en-IE" altLang="zh-CN" dirty="0">
              <a:ea typeface="宋体" panose="02010600030101010101" pitchFamily="2" charset="-122"/>
            </a:endParaRPr>
          </a:p>
          <a:p>
            <a:pPr marL="0" indent="0" eaLnBrk="1" hangingPunct="1"/>
            <a:endParaRPr lang="en-US"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6</a:t>
            </a:fld>
            <a:endParaRPr lang="en-US" dirty="0"/>
          </a:p>
        </p:txBody>
      </p:sp>
      <p:graphicFrame>
        <p:nvGraphicFramePr>
          <p:cNvPr id="12290" name="Object 5"/>
          <p:cNvGraphicFramePr>
            <a:graphicFrameLocks noChangeAspect="1"/>
          </p:cNvGraphicFramePr>
          <p:nvPr>
            <p:custDataLst>
              <p:tags r:id="rId2"/>
            </p:custDataLst>
          </p:nvPr>
        </p:nvGraphicFramePr>
        <p:xfrm>
          <a:off x="3980987" y="1777145"/>
          <a:ext cx="4276324" cy="553141"/>
        </p:xfrm>
        <a:graphic>
          <a:graphicData uri="http://schemas.openxmlformats.org/presentationml/2006/ole">
            <mc:AlternateContent xmlns:mc="http://schemas.openxmlformats.org/markup-compatibility/2006">
              <mc:Choice xmlns:v="urn:schemas-microsoft-com:vml" Requires="v">
                <p:oleObj spid="_x0000_s4213" r:id="rId7" imgW="1676400" imgH="203200" progId="Equation.3">
                  <p:embed/>
                </p:oleObj>
              </mc:Choice>
              <mc:Fallback>
                <p:oleObj r:id="rId7" imgW="1676400" imgH="203200" progId="Equation.3">
                  <p:embed/>
                  <p:pic>
                    <p:nvPicPr>
                      <p:cNvPr id="0" name="图片 3077"/>
                      <p:cNvPicPr/>
                      <p:nvPr/>
                    </p:nvPicPr>
                    <p:blipFill>
                      <a:blip r:embed="rId8"/>
                      <a:stretch>
                        <a:fillRect/>
                      </a:stretch>
                    </p:blipFill>
                    <p:spPr>
                      <a:xfrm>
                        <a:off x="3980987" y="1777145"/>
                        <a:ext cx="4276324" cy="553141"/>
                      </a:xfrm>
                      <a:prstGeom prst="rect">
                        <a:avLst/>
                      </a:prstGeom>
                      <a:noFill/>
                      <a:ln w="38100">
                        <a:noFill/>
                        <a:miter/>
                      </a:ln>
                    </p:spPr>
                  </p:pic>
                </p:oleObj>
              </mc:Fallback>
            </mc:AlternateContent>
          </a:graphicData>
        </a:graphic>
      </p:graphicFrame>
      <p:sp>
        <p:nvSpPr>
          <p:cNvPr id="12292" name="Text Box 7"/>
          <p:cNvSpPr txBox="1"/>
          <p:nvPr>
            <p:custDataLst>
              <p:tags r:id="rId3"/>
            </p:custDataLst>
          </p:nvPr>
        </p:nvSpPr>
        <p:spPr>
          <a:xfrm>
            <a:off x="549910" y="2470785"/>
            <a:ext cx="11179810" cy="4250690"/>
          </a:xfrm>
          <a:prstGeom prst="rect">
            <a:avLst/>
          </a:prstGeom>
          <a:noFill/>
          <a:ln w="12700">
            <a:noFill/>
          </a:ln>
        </p:spPr>
        <p:txBody>
          <a:bodyPr wrap="square" anchor="t" anchorCtr="0">
            <a:noAutofit/>
          </a:bodyPr>
          <a:lstStyle/>
          <a:p>
            <a:pPr algn="just"/>
            <a:r>
              <a:rPr lang="en-US" altLang="zh-CN" sz="2400" dirty="0">
                <a:latin typeface="微软雅黑" panose="020B0503020204020204" pitchFamily="34" charset="-122"/>
                <a:ea typeface="微软雅黑" panose="020B0503020204020204" pitchFamily="34" charset="-122"/>
              </a:rPr>
              <a:t>Where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is the gray level of point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and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 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denotes some local property of this point. For example: the average gray level of a neighborhood centered on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dirty="0">
                <a:latin typeface="微软雅黑" panose="020B0503020204020204" pitchFamily="34" charset="-122"/>
                <a:ea typeface="微软雅黑" panose="020B0503020204020204" pitchFamily="34" charset="-122"/>
              </a:rPr>
              <a:t> depends on:</a:t>
            </a:r>
          </a:p>
          <a:p>
            <a:pP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Only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only on gray-level values-&gt; </a:t>
            </a:r>
            <a:r>
              <a:rPr lang="en-US" altLang="zh-CN" sz="2400" b="1" dirty="0">
                <a:solidFill>
                  <a:srgbClr val="FF0000"/>
                </a:solidFill>
                <a:latin typeface="微软雅黑" panose="020B0503020204020204" pitchFamily="34" charset="-122"/>
                <a:ea typeface="微软雅黑" panose="020B0503020204020204" pitchFamily="34" charset="-122"/>
              </a:rPr>
              <a:t>Global threshold</a:t>
            </a:r>
            <a:r>
              <a:rPr lang="en-US" altLang="zh-CN" sz="2400" dirty="0">
                <a:latin typeface="微软雅黑" panose="020B0503020204020204" pitchFamily="34" charset="-122"/>
                <a:ea typeface="微软雅黑" panose="020B0503020204020204" pitchFamily="34" charset="-122"/>
              </a:rPr>
              <a:t>;</a:t>
            </a:r>
          </a:p>
          <a:p>
            <a:pP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Both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and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-&gt; </a:t>
            </a:r>
            <a:r>
              <a:rPr lang="en-US" altLang="zh-CN" sz="2400" b="1" dirty="0">
                <a:solidFill>
                  <a:srgbClr val="FF0000"/>
                </a:solidFill>
                <a:latin typeface="微软雅黑" panose="020B0503020204020204" pitchFamily="34" charset="-122"/>
                <a:ea typeface="微软雅黑" panose="020B0503020204020204" pitchFamily="34" charset="-122"/>
              </a:rPr>
              <a:t>Local threshold</a:t>
            </a:r>
            <a:r>
              <a:rPr lang="en-US" altLang="zh-CN" sz="2400" dirty="0">
                <a:latin typeface="微软雅黑" panose="020B0503020204020204" pitchFamily="34" charset="-122"/>
                <a:ea typeface="微软雅黑" panose="020B0503020204020204" pitchFamily="34" charset="-122"/>
              </a:rPr>
              <a:t>;</a:t>
            </a:r>
          </a:p>
          <a:p>
            <a:pP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On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微软雅黑" panose="020B0503020204020204" pitchFamily="34" charset="-122"/>
                <a:ea typeface="微软雅黑" panose="020B0503020204020204" pitchFamily="34" charset="-122"/>
              </a:rPr>
              <a:t>, and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微软雅黑" panose="020B0503020204020204" pitchFamily="34" charset="-122"/>
                <a:ea typeface="微软雅黑" panose="020B0503020204020204" pitchFamily="34" charset="-122"/>
              </a:rPr>
              <a:t>-&gt; </a:t>
            </a:r>
            <a:r>
              <a:rPr lang="en-US" altLang="zh-CN" sz="2400" b="1" dirty="0">
                <a:solidFill>
                  <a:srgbClr val="FF0000"/>
                </a:solidFill>
                <a:latin typeface="微软雅黑" panose="020B0503020204020204" pitchFamily="34" charset="-122"/>
                <a:ea typeface="微软雅黑" panose="020B0503020204020204" pitchFamily="34" charset="-122"/>
              </a:rPr>
              <a:t>Adaptive threshold</a:t>
            </a:r>
            <a:r>
              <a:rPr lang="en-US" altLang="zh-CN" sz="2400" dirty="0">
                <a:latin typeface="微软雅黑" panose="020B0503020204020204" pitchFamily="34" charset="-122"/>
                <a:ea typeface="微软雅黑" panose="020B0503020204020204" pitchFamily="34" charset="-122"/>
              </a:rPr>
              <a:t>.</a:t>
            </a:r>
          </a:p>
        </p:txBody>
      </p:sp>
      <p:graphicFrame>
        <p:nvGraphicFramePr>
          <p:cNvPr id="12293" name="Object 8"/>
          <p:cNvGraphicFramePr>
            <a:graphicFrameLocks noChangeAspect="1"/>
          </p:cNvGraphicFramePr>
          <p:nvPr>
            <p:custDataLst>
              <p:tags r:id="rId4"/>
            </p:custDataLst>
          </p:nvPr>
        </p:nvGraphicFramePr>
        <p:xfrm>
          <a:off x="4138009" y="3766185"/>
          <a:ext cx="3905250" cy="1171575"/>
        </p:xfrm>
        <a:graphic>
          <a:graphicData uri="http://schemas.openxmlformats.org/presentationml/2006/ole">
            <mc:AlternateContent xmlns:mc="http://schemas.openxmlformats.org/markup-compatibility/2006">
              <mc:Choice xmlns:v="urn:schemas-microsoft-com:vml" Requires="v">
                <p:oleObj spid="_x0000_s4214" r:id="rId9" imgW="1625600" imgH="457200" progId="Equation.3">
                  <p:embed/>
                </p:oleObj>
              </mc:Choice>
              <mc:Fallback>
                <p:oleObj r:id="rId9" imgW="1625600" imgH="457200" progId="Equation.3">
                  <p:embed/>
                  <p:pic>
                    <p:nvPicPr>
                      <p:cNvPr id="0" name="图片 3075"/>
                      <p:cNvPicPr/>
                      <p:nvPr/>
                    </p:nvPicPr>
                    <p:blipFill>
                      <a:blip r:embed="rId10"/>
                      <a:stretch>
                        <a:fillRect/>
                      </a:stretch>
                    </p:blipFill>
                    <p:spPr>
                      <a:xfrm>
                        <a:off x="4138009" y="3766185"/>
                        <a:ext cx="3905250" cy="1171575"/>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0230119114156"/>
          <p:cNvPicPr>
            <a:picLocks noChangeAspect="1"/>
          </p:cNvPicPr>
          <p:nvPr/>
        </p:nvPicPr>
        <p:blipFill rotWithShape="1">
          <a:blip r:embed="rId4"/>
          <a:srcRect l="29513" r="36307"/>
          <a:stretch/>
        </p:blipFill>
        <p:spPr>
          <a:xfrm>
            <a:off x="8488474" y="3356802"/>
            <a:ext cx="3220589" cy="2679015"/>
          </a:xfrm>
          <a:prstGeom prst="rect">
            <a:avLst/>
          </a:prstGeom>
        </p:spPr>
      </p:pic>
      <p:sp>
        <p:nvSpPr>
          <p:cNvPr id="17409"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Thresholding</a:t>
            </a:r>
            <a:endParaRPr lang="en-IE"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7</a:t>
            </a:fld>
            <a:endParaRPr lang="en-US" dirty="0"/>
          </a:p>
        </p:txBody>
      </p:sp>
      <p:sp>
        <p:nvSpPr>
          <p:cNvPr id="14340" name="Text Box 6"/>
          <p:cNvSpPr txBox="1">
            <a:spLocks noChangeArrowheads="1"/>
          </p:cNvSpPr>
          <p:nvPr>
            <p:custDataLst>
              <p:tags r:id="rId1"/>
            </p:custDataLst>
          </p:nvPr>
        </p:nvSpPr>
        <p:spPr bwMode="auto">
          <a:xfrm>
            <a:off x="570230" y="1330325"/>
            <a:ext cx="11138376" cy="4850559"/>
          </a:xfrm>
          <a:prstGeom prst="rect">
            <a:avLst/>
          </a:prstGeom>
          <a:noFill/>
          <a:ln>
            <a:noFill/>
          </a:ln>
        </p:spPr>
        <p:txBody>
          <a:bodyPr wrap="squar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0" fontAlgn="base" latinLnBrk="0" hangingPunct="0">
              <a:lnSpc>
                <a:spcPct val="120000"/>
              </a:lnSpc>
              <a:spcBef>
                <a:spcPts val="12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success of intensity thresholding is related directly to the width and depth of the valley(s) separating the histogram modes. In turn, the key factors affecting the properties of the valley(s) are: </a:t>
            </a:r>
          </a:p>
          <a:p>
            <a:pPr marL="457200" marR="0" lvl="0" indent="-457200" algn="just" defTabSz="914400" rtl="0" eaLnBrk="0" fontAlgn="base" latinLnBrk="0" hangingPunct="0">
              <a:lnSpc>
                <a:spcPct val="120000"/>
              </a:lnSpc>
              <a:spcBef>
                <a:spcPts val="1200"/>
              </a:spcBef>
              <a:spcAft>
                <a:spcPct val="0"/>
              </a:spcAft>
              <a:buClr>
                <a:schemeClr val="accent2"/>
              </a:buClr>
              <a:buSzTx/>
              <a:buFont typeface="+mj-lt"/>
              <a:buAutoNum type="arabicPeriod"/>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separation between peaks</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further apart the peaks are, the better the chances of separating the modes; </a:t>
            </a:r>
          </a:p>
          <a:p>
            <a:pPr marL="457200" marR="0" lvl="0" indent="-457200" algn="just" defTabSz="914400" rtl="0" eaLnBrk="0" fontAlgn="base" latinLnBrk="0" hangingPunct="0">
              <a:lnSpc>
                <a:spcPct val="120000"/>
              </a:lnSpc>
              <a:spcBef>
                <a:spcPts val="1200"/>
              </a:spcBef>
              <a:spcAft>
                <a:spcPct val="0"/>
              </a:spcAft>
              <a:buClr>
                <a:schemeClr val="accent2"/>
              </a:buClr>
              <a:buSzTx/>
              <a:buFont typeface="+mj-lt"/>
              <a:buAutoNum type="arabicPeriod"/>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noise content in the image; </a:t>
            </a:r>
          </a:p>
          <a:p>
            <a:pPr marL="457200" marR="0" lvl="0" indent="-457200" algn="just" defTabSz="914400" rtl="0" eaLnBrk="0" fontAlgn="base" latinLnBrk="0" hangingPunct="0">
              <a:lnSpc>
                <a:spcPct val="120000"/>
              </a:lnSpc>
              <a:spcBef>
                <a:spcPts val="1200"/>
              </a:spcBef>
              <a:spcAft>
                <a:spcPct val="0"/>
              </a:spcAft>
              <a:buClr>
                <a:schemeClr val="accent2"/>
              </a:buClr>
              <a:buSzTx/>
              <a:buFont typeface="+mj-lt"/>
              <a:buAutoNum type="arabicPeriod"/>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relative sizes of objects and background;</a:t>
            </a:r>
          </a:p>
          <a:p>
            <a:pPr marL="457200" marR="0" lvl="0" indent="-457200" algn="just" defTabSz="914400" rtl="0" eaLnBrk="0" fontAlgn="base" latinLnBrk="0" hangingPunct="0">
              <a:lnSpc>
                <a:spcPct val="120000"/>
              </a:lnSpc>
              <a:spcBef>
                <a:spcPts val="1200"/>
              </a:spcBef>
              <a:spcAft>
                <a:spcPct val="0"/>
              </a:spcAft>
              <a:buClr>
                <a:schemeClr val="accent2"/>
              </a:buClr>
              <a:buSzTx/>
              <a:buFont typeface="+mj-lt"/>
              <a:buAutoNum type="arabicPeriod"/>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uniformity of the illumination source; </a:t>
            </a:r>
          </a:p>
          <a:p>
            <a:pPr marL="457200" marR="0" lvl="0" indent="-457200" algn="just" defTabSz="914400" rtl="0" eaLnBrk="0" fontAlgn="base" latinLnBrk="0" hangingPunct="0">
              <a:lnSpc>
                <a:spcPct val="120000"/>
              </a:lnSpc>
              <a:spcBef>
                <a:spcPts val="1200"/>
              </a:spcBef>
              <a:spcAft>
                <a:spcPct val="0"/>
              </a:spcAft>
              <a:buClr>
                <a:schemeClr val="accent2"/>
              </a:buClr>
              <a:buSzTx/>
              <a:buFont typeface="+mj-lt"/>
              <a:buAutoNum type="arabicPeriod"/>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The uniformity of the reflectance properties of the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sym typeface="+mn-ea"/>
              </a:rPr>
              <a:t>Thresholding</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8</a:t>
            </a:fld>
            <a:endParaRPr lang="en-US" dirty="0"/>
          </a:p>
        </p:txBody>
      </p:sp>
      <p:pic>
        <p:nvPicPr>
          <p:cNvPr id="5" name="图片 4" descr="20230119115949"/>
          <p:cNvPicPr>
            <a:picLocks noChangeAspect="1"/>
          </p:cNvPicPr>
          <p:nvPr/>
        </p:nvPicPr>
        <p:blipFill>
          <a:blip r:embed="rId4"/>
          <a:stretch>
            <a:fillRect/>
          </a:stretch>
        </p:blipFill>
        <p:spPr>
          <a:xfrm>
            <a:off x="625475" y="1120831"/>
            <a:ext cx="10949940" cy="4075374"/>
          </a:xfrm>
          <a:prstGeom prst="rect">
            <a:avLst/>
          </a:prstGeom>
        </p:spPr>
      </p:pic>
      <p:sp>
        <p:nvSpPr>
          <p:cNvPr id="14339" name="文本框 13"/>
          <p:cNvSpPr txBox="1"/>
          <p:nvPr>
            <p:custDataLst>
              <p:tags r:id="rId1"/>
            </p:custDataLst>
          </p:nvPr>
        </p:nvSpPr>
        <p:spPr>
          <a:xfrm>
            <a:off x="625475" y="5196205"/>
            <a:ext cx="11062942" cy="1602160"/>
          </a:xfrm>
          <a:prstGeom prst="rect">
            <a:avLst/>
          </a:prstGeom>
          <a:noFill/>
          <a:ln w="9525">
            <a:noFill/>
          </a:ln>
        </p:spPr>
        <p:txBody>
          <a:bodyPr anchor="t" anchorCtr="0">
            <a:noAutofit/>
          </a:bodyPr>
          <a:lstStyle/>
          <a:p>
            <a:pPr algn="just" eaLnBrk="0" hangingPunct="0"/>
            <a:r>
              <a:rPr lang="en-US" altLang="zh-CN" sz="2400" dirty="0">
                <a:latin typeface="微软雅黑" panose="020B0503020204020204" pitchFamily="34" charset="-122"/>
                <a:ea typeface="微软雅黑" panose="020B0503020204020204" pitchFamily="34" charset="-122"/>
              </a:rPr>
              <a:t>(a) Noiseless image. (b) Image with additive Gaussian noise of mean 0 and standard deviation of 10 intensity levels. (c) Image with additive Gaussian noise of mean 0 and standard deviation of 50 intensity levels. (d)~(f) Corresponding histograms.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IE" altLang="zh-CN">
                <a:ea typeface="宋体" panose="02010600030101010101" pitchFamily="2" charset="-122"/>
                <a:sym typeface="+mn-ea"/>
              </a:rPr>
              <a:t>Thresholding</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图片 3" descr="20230119120149"/>
          <p:cNvPicPr>
            <a:picLocks noChangeAspect="1"/>
          </p:cNvPicPr>
          <p:nvPr/>
        </p:nvPicPr>
        <p:blipFill>
          <a:blip r:embed="rId4"/>
          <a:stretch>
            <a:fillRect/>
          </a:stretch>
        </p:blipFill>
        <p:spPr>
          <a:xfrm>
            <a:off x="621665" y="1133108"/>
            <a:ext cx="10922000" cy="4333267"/>
          </a:xfrm>
          <a:prstGeom prst="rect">
            <a:avLst/>
          </a:prstGeom>
        </p:spPr>
      </p:pic>
      <p:sp>
        <p:nvSpPr>
          <p:cNvPr id="16386" name="文本框 13"/>
          <p:cNvSpPr txBox="1"/>
          <p:nvPr>
            <p:custDataLst>
              <p:tags r:id="rId1"/>
            </p:custDataLst>
          </p:nvPr>
        </p:nvSpPr>
        <p:spPr>
          <a:xfrm>
            <a:off x="807403" y="5658706"/>
            <a:ext cx="10860018" cy="647065"/>
          </a:xfrm>
          <a:prstGeom prst="rect">
            <a:avLst/>
          </a:prstGeom>
          <a:noFill/>
          <a:ln w="9525">
            <a:noFill/>
          </a:ln>
        </p:spPr>
        <p:txBody>
          <a:bodyPr anchor="t" anchorCtr="0">
            <a:noAutofit/>
          </a:bodyPr>
          <a:lstStyle/>
          <a:p>
            <a:pPr eaLnBrk="0" hangingPunct="0"/>
            <a:r>
              <a:rPr lang="en-US" altLang="zh-CN" sz="2400" dirty="0">
                <a:latin typeface="微软雅黑" panose="020B0503020204020204" pitchFamily="34" charset="-122"/>
                <a:ea typeface="微软雅黑" panose="020B0503020204020204" pitchFamily="34" charset="-122"/>
              </a:rPr>
              <a:t>(a) Noisy image. (b) Intensity ramp in the range [0.2, 0.6]. (c) Product of (a) and (b). (d)~(f) Corresponding histograms.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354fbe3-49f0-4f21-94d3-357c8a73ca00"/>
  <p:tag name="COMMONDATA" val="eyJoZGlkIjoiOWI3MDU4NDA2Zjc2M2U3NWFlNDk0NWE0Y2M2NmI3MW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模板">
  <a:themeElements>
    <a:clrScheme name="自定义 5">
      <a:dk1>
        <a:sysClr val="windowText" lastClr="000000"/>
      </a:dk1>
      <a:lt1>
        <a:srgbClr val="FFFFFF"/>
      </a:lt1>
      <a:dk2>
        <a:srgbClr val="BDD7EE"/>
      </a:dk2>
      <a:lt2>
        <a:srgbClr val="E7E6E6"/>
      </a:lt2>
      <a:accent1>
        <a:srgbClr val="5B9BD5"/>
      </a:accent1>
      <a:accent2>
        <a:srgbClr val="2E75B5"/>
      </a:accent2>
      <a:accent3>
        <a:srgbClr val="2E75B5"/>
      </a:accent3>
      <a:accent4>
        <a:srgbClr val="2E75B5"/>
      </a:accent4>
      <a:accent5>
        <a:srgbClr val="4472C4"/>
      </a:accent5>
      <a:accent6>
        <a:srgbClr val="2E75B5"/>
      </a:accent6>
      <a:hlink>
        <a:srgbClr val="DEEBF6"/>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主题模板</Template>
  <TotalTime>2277</TotalTime>
  <Words>4001</Words>
  <Application>Microsoft Office PowerPoint</Application>
  <PresentationFormat>宽屏</PresentationFormat>
  <Paragraphs>386</Paragraphs>
  <Slides>59</Slides>
  <Notes>31</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59</vt:i4>
      </vt:variant>
    </vt:vector>
  </HeadingPairs>
  <TitlesOfParts>
    <vt:vector size="72" baseType="lpstr">
      <vt:lpstr>Arial,Bold</vt:lpstr>
      <vt:lpstr>ArialMT</vt:lpstr>
      <vt:lpstr>微软雅黑</vt:lpstr>
      <vt:lpstr>Arial</vt:lpstr>
      <vt:lpstr>Calibri</vt:lpstr>
      <vt:lpstr>Cambria Math</vt:lpstr>
      <vt:lpstr>Times New Roman</vt:lpstr>
      <vt:lpstr>Wingdings</vt:lpstr>
      <vt:lpstr>主题模板</vt:lpstr>
      <vt:lpstr>Equation.3</vt:lpstr>
      <vt:lpstr>Equation.KSEE3</vt:lpstr>
      <vt:lpstr>MSDraw</vt:lpstr>
      <vt:lpstr>Visio.Drawing.15</vt:lpstr>
      <vt:lpstr>Digital Image Processing Technologies &amp; Applications </vt:lpstr>
      <vt:lpstr>Contents</vt:lpstr>
      <vt:lpstr>Thresholding</vt:lpstr>
      <vt:lpstr>Thresholding</vt:lpstr>
      <vt:lpstr>Thresholding</vt:lpstr>
      <vt:lpstr>Thresholding</vt:lpstr>
      <vt:lpstr>Thresholding</vt:lpstr>
      <vt:lpstr>Thresholding</vt:lpstr>
      <vt:lpstr>Thresholding</vt:lpstr>
      <vt:lpstr>Basic Global Thresholding</vt:lpstr>
      <vt:lpstr>Basic Global Thresholding</vt:lpstr>
      <vt:lpstr>Basic Global Thresholding </vt:lpstr>
      <vt:lpstr>Basic Global Thresholding Algorithm</vt:lpstr>
      <vt:lpstr>Basic Global Thresholding Algorithm</vt:lpstr>
      <vt:lpstr>Basic Global Thresholding Algorithm</vt:lpstr>
      <vt:lpstr>Single Value Thresholding and Illumination</vt:lpstr>
      <vt:lpstr>Basic Adaptive Thresholding</vt:lpstr>
      <vt:lpstr>Basic Adaptive Thresholding Example</vt:lpstr>
      <vt:lpstr>Basic Adaptive Thresholding Example</vt:lpstr>
      <vt:lpstr>Basic Adaptive Thresholding Example (cont…)</vt:lpstr>
      <vt:lpstr>Otsu</vt:lpstr>
      <vt:lpstr>Otsu</vt:lpstr>
      <vt:lpstr>Otsu</vt:lpstr>
      <vt:lpstr>Otsu</vt:lpstr>
      <vt:lpstr>Otsu</vt:lpstr>
      <vt:lpstr>Otsu</vt:lpstr>
      <vt:lpstr>Otsu</vt:lpstr>
      <vt:lpstr>Otsu</vt:lpstr>
      <vt:lpstr>Otsu</vt:lpstr>
      <vt:lpstr>Region based segmentation</vt:lpstr>
      <vt:lpstr>Region based segmentation</vt:lpstr>
      <vt:lpstr>Region Growing</vt:lpstr>
      <vt:lpstr>Region Growing</vt:lpstr>
      <vt:lpstr>Region Growing</vt:lpstr>
      <vt:lpstr>Region Growing</vt:lpstr>
      <vt:lpstr>Region Growing</vt:lpstr>
      <vt:lpstr>Region Splitting and Merging</vt:lpstr>
      <vt:lpstr>Region Splitting and Merging</vt:lpstr>
      <vt:lpstr>Region Splitting and Merging</vt:lpstr>
      <vt:lpstr>Region Splitting and Merging</vt:lpstr>
      <vt:lpstr>Region Splitting and Merging</vt:lpstr>
      <vt:lpstr>Morphological Watersheds </vt:lpstr>
      <vt:lpstr>Morphological Watersheds </vt:lpstr>
      <vt:lpstr>Morphological Watersheds </vt:lpstr>
      <vt:lpstr>Morphological Watersheds </vt:lpstr>
      <vt:lpstr>Morphological Watersheds </vt:lpstr>
      <vt:lpstr>Morphological Watersheds </vt:lpstr>
      <vt:lpstr>Morphological Watersheds </vt:lpstr>
      <vt:lpstr>Morphological Watersheds </vt:lpstr>
      <vt:lpstr>Morphological Watersheds </vt:lpstr>
      <vt:lpstr>Morphological Watersheds </vt:lpstr>
      <vt:lpstr>Dam Construction</vt:lpstr>
      <vt:lpstr>Dam Construction</vt:lpstr>
      <vt:lpstr>Watershed Segmentation Algorithm</vt:lpstr>
      <vt:lpstr>Watershed Segmentation Algorithm</vt:lpstr>
      <vt:lpstr>Watershed Segmentation Algorithm</vt:lpstr>
      <vt:lpstr>Watershed Segmentation Algorithm</vt:lpstr>
      <vt:lpstr>Watershed Segmentation Algorithm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Lgm</dc:creator>
  <cp:lastModifiedBy>Lgm</cp:lastModifiedBy>
  <cp:revision>446</cp:revision>
  <dcterms:created xsi:type="dcterms:W3CDTF">2006-01-24T16:16:00Z</dcterms:created>
  <dcterms:modified xsi:type="dcterms:W3CDTF">2025-03-25T05:39:12Z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384B81CF7DDD4C68A29F934DEA3721A9</vt:lpwstr>
  </property>
</Properties>
</file>